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4" r:id="rId3"/>
    <p:sldId id="263" r:id="rId4"/>
    <p:sldId id="265" r:id="rId5"/>
    <p:sldId id="266" r:id="rId6"/>
    <p:sldId id="267" r:id="rId7"/>
    <p:sldId id="269" r:id="rId8"/>
    <p:sldId id="268" r:id="rId9"/>
    <p:sldId id="271" r:id="rId10"/>
    <p:sldId id="272" r:id="rId11"/>
    <p:sldId id="275" r:id="rId12"/>
    <p:sldId id="273" r:id="rId13"/>
    <p:sldId id="284" r:id="rId14"/>
    <p:sldId id="274" r:id="rId15"/>
    <p:sldId id="276" r:id="rId16"/>
    <p:sldId id="277" r:id="rId17"/>
    <p:sldId id="278" r:id="rId18"/>
    <p:sldId id="279" r:id="rId19"/>
    <p:sldId id="280" r:id="rId20"/>
    <p:sldId id="281" r:id="rId21"/>
    <p:sldId id="282" r:id="rId22"/>
    <p:sldId id="283" r:id="rId23"/>
    <p:sldId id="270" r:id="rId24"/>
    <p:sldId id="26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1E0DBD9E-31B1-4FA2-9378-3F0A812B8472}" type="datetimeFigureOut">
              <a:rPr lang="en-US" smtClean="0"/>
              <a:pPr/>
              <a:t>6/10/2022</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D9A133FA-4EFC-4CF4-804E-37598CAC01C8}"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0DBD9E-31B1-4FA2-9378-3F0A812B8472}"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133FA-4EFC-4CF4-804E-37598CAC01C8}"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0DBD9E-31B1-4FA2-9378-3F0A812B8472}"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133FA-4EFC-4CF4-804E-37598CAC01C8}"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E0DBD9E-31B1-4FA2-9378-3F0A812B8472}" type="datetimeFigureOut">
              <a:rPr lang="en-US" smtClean="0"/>
              <a:pPr/>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133FA-4EFC-4CF4-804E-37598CAC01C8}"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1E0DBD9E-31B1-4FA2-9378-3F0A812B8472}" type="datetimeFigureOut">
              <a:rPr lang="en-US" smtClean="0"/>
              <a:pPr/>
              <a:t>6/10/2022</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D9A133FA-4EFC-4CF4-804E-37598CAC01C8}"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E0DBD9E-31B1-4FA2-9378-3F0A812B8472}"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133FA-4EFC-4CF4-804E-37598CAC01C8}"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E0DBD9E-31B1-4FA2-9378-3F0A812B8472}" type="datetimeFigureOut">
              <a:rPr lang="en-US" smtClean="0"/>
              <a:pPr/>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133FA-4EFC-4CF4-804E-37598CAC01C8}"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E0DBD9E-31B1-4FA2-9378-3F0A812B8472}" type="datetimeFigureOut">
              <a:rPr lang="en-US" smtClean="0"/>
              <a:pPr/>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133FA-4EFC-4CF4-804E-37598CAC01C8}"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DBD9E-31B1-4FA2-9378-3F0A812B8472}" type="datetimeFigureOut">
              <a:rPr lang="en-US" smtClean="0"/>
              <a:pPr/>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A133FA-4EFC-4CF4-804E-37598CAC01C8}"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0DBD9E-31B1-4FA2-9378-3F0A812B8472}"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133FA-4EFC-4CF4-804E-37598CAC01C8}"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0DBD9E-31B1-4FA2-9378-3F0A812B8472}" type="datetimeFigureOut">
              <a:rPr lang="en-US" smtClean="0"/>
              <a:pPr/>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133FA-4EFC-4CF4-804E-37598CAC01C8}"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1E0DBD9E-31B1-4FA2-9378-3F0A812B8472}" type="datetimeFigureOut">
              <a:rPr lang="en-US" smtClean="0"/>
              <a:pPr/>
              <a:t>6/10/2022</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D9A133FA-4EFC-4CF4-804E-37598CAC01C8}"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fade/>
  </p:transition>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gif"/></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3810000"/>
            <a:ext cx="6858000" cy="990600"/>
          </a:xfrm>
        </p:spPr>
        <p:txBody>
          <a:bodyPr>
            <a:normAutofit/>
          </a:bodyPr>
          <a:lstStyle/>
          <a:p>
            <a:r>
              <a:rPr lang="en-US" dirty="0"/>
              <a:t>CSE 470 – Use Case Diagram</a:t>
            </a:r>
          </a:p>
        </p:txBody>
      </p:sp>
      <p:sp>
        <p:nvSpPr>
          <p:cNvPr id="3" name="Subtitle 2"/>
          <p:cNvSpPr>
            <a:spLocks noGrp="1"/>
          </p:cNvSpPr>
          <p:nvPr>
            <p:ph type="subTitle" idx="1"/>
          </p:nvPr>
        </p:nvSpPr>
        <p:spPr>
          <a:xfrm>
            <a:off x="1219200" y="5410200"/>
            <a:ext cx="6858000" cy="533400"/>
          </a:xfrm>
        </p:spPr>
        <p:txBody>
          <a:bodyPr/>
          <a:lstStyle/>
          <a:p>
            <a:r>
              <a:rPr lang="en-US" dirty="0"/>
              <a:t>BRAC University</a:t>
            </a:r>
          </a:p>
        </p:txBody>
      </p:sp>
      <p:pic>
        <p:nvPicPr>
          <p:cNvPr id="6" name="Picture 5" descr="software-engineering-5b4daa8bab12ae7f4848c482.jpg"/>
          <p:cNvPicPr>
            <a:picLocks noChangeAspect="1"/>
          </p:cNvPicPr>
          <p:nvPr/>
        </p:nvPicPr>
        <p:blipFill>
          <a:blip r:embed="rId2" cstate="print"/>
          <a:stretch>
            <a:fillRect/>
          </a:stretch>
        </p:blipFill>
        <p:spPr>
          <a:xfrm>
            <a:off x="0" y="0"/>
            <a:ext cx="9144000" cy="3581400"/>
          </a:xfrm>
          <a:prstGeom prst="rect">
            <a:avLst/>
          </a:prstGeom>
        </p:spPr>
      </p:pic>
      <p:pic>
        <p:nvPicPr>
          <p:cNvPr id="5" name="Picture 4" descr="brac.png"/>
          <p:cNvPicPr>
            <a:picLocks noChangeAspect="1"/>
          </p:cNvPicPr>
          <p:nvPr/>
        </p:nvPicPr>
        <p:blipFill>
          <a:blip r:embed="rId3" cstate="print"/>
          <a:stretch>
            <a:fillRect/>
          </a:stretch>
        </p:blipFill>
        <p:spPr>
          <a:xfrm>
            <a:off x="7924800" y="5791200"/>
            <a:ext cx="1219200" cy="10668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676400" y="2286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5334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457200" y="25908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15240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228600" y="3810000"/>
            <a:ext cx="1371600" cy="646331"/>
          </a:xfrm>
          <a:prstGeom prst="rect">
            <a:avLst/>
          </a:prstGeom>
          <a:noFill/>
        </p:spPr>
        <p:txBody>
          <a:bodyPr wrap="square" rtlCol="0">
            <a:spAutoFit/>
          </a:bodyPr>
          <a:lstStyle/>
          <a:p>
            <a:r>
              <a:rPr lang="en-US" dirty="0"/>
              <a:t>Payment System</a:t>
            </a:r>
          </a:p>
        </p:txBody>
      </p:sp>
      <p:sp>
        <p:nvSpPr>
          <p:cNvPr id="74" name="TextBox 73"/>
          <p:cNvSpPr txBox="1"/>
          <p:nvPr/>
        </p:nvSpPr>
        <p:spPr>
          <a:xfrm>
            <a:off x="7543800" y="1828800"/>
            <a:ext cx="822661" cy="646331"/>
          </a:xfrm>
          <a:prstGeom prst="rect">
            <a:avLst/>
          </a:prstGeom>
          <a:noFill/>
        </p:spPr>
        <p:txBody>
          <a:bodyPr wrap="square" rtlCol="0">
            <a:spAutoFit/>
          </a:bodyPr>
          <a:lstStyle/>
          <a:p>
            <a:r>
              <a:rPr lang="en-US" dirty="0"/>
              <a:t>Actors</a:t>
            </a:r>
          </a:p>
          <a:p>
            <a:endParaRPr lang="en-US" dirty="0"/>
          </a:p>
        </p:txBody>
      </p:sp>
      <p:sp>
        <p:nvSpPr>
          <p:cNvPr id="82" name="TextBox 81"/>
          <p:cNvSpPr txBox="1"/>
          <p:nvPr/>
        </p:nvSpPr>
        <p:spPr>
          <a:xfrm>
            <a:off x="7924800" y="2590800"/>
            <a:ext cx="1219200" cy="923330"/>
          </a:xfrm>
          <a:prstGeom prst="rect">
            <a:avLst/>
          </a:prstGeom>
          <a:noFill/>
        </p:spPr>
        <p:txBody>
          <a:bodyPr wrap="square" rtlCol="0">
            <a:spAutoFit/>
          </a:bodyPr>
          <a:lstStyle/>
          <a:p>
            <a:r>
              <a:rPr lang="en-US" dirty="0">
                <a:solidFill>
                  <a:srgbClr val="00B050"/>
                </a:solidFill>
              </a:rPr>
              <a:t>Secondary Actors</a:t>
            </a:r>
          </a:p>
          <a:p>
            <a:endParaRPr lang="en-US" dirty="0"/>
          </a:p>
        </p:txBody>
      </p:sp>
      <p:sp>
        <p:nvSpPr>
          <p:cNvPr id="84" name="TextBox 83"/>
          <p:cNvSpPr txBox="1"/>
          <p:nvPr/>
        </p:nvSpPr>
        <p:spPr>
          <a:xfrm>
            <a:off x="6934200" y="2590800"/>
            <a:ext cx="914400" cy="923330"/>
          </a:xfrm>
          <a:prstGeom prst="rect">
            <a:avLst/>
          </a:prstGeom>
          <a:noFill/>
        </p:spPr>
        <p:txBody>
          <a:bodyPr wrap="square" rtlCol="0">
            <a:spAutoFit/>
          </a:bodyPr>
          <a:lstStyle/>
          <a:p>
            <a:r>
              <a:rPr lang="en-US" dirty="0">
                <a:solidFill>
                  <a:srgbClr val="00B0F0"/>
                </a:solidFill>
              </a:rPr>
              <a:t>Primary Actors</a:t>
            </a:r>
          </a:p>
          <a:p>
            <a:endParaRPr lang="en-US" dirty="0"/>
          </a:p>
        </p:txBody>
      </p:sp>
      <p:cxnSp>
        <p:nvCxnSpPr>
          <p:cNvPr id="85" name="Straight Connector 84"/>
          <p:cNvCxnSpPr>
            <a:endCxn id="82" idx="0"/>
          </p:cNvCxnSpPr>
          <p:nvPr/>
        </p:nvCxnSpPr>
        <p:spPr>
          <a:xfrm>
            <a:off x="7848600" y="2209800"/>
            <a:ext cx="68580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7239000" y="2209800"/>
            <a:ext cx="609600" cy="457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7010400" y="3352800"/>
            <a:ext cx="2133600" cy="923330"/>
          </a:xfrm>
          <a:prstGeom prst="rect">
            <a:avLst/>
          </a:prstGeom>
          <a:noFill/>
        </p:spPr>
        <p:txBody>
          <a:bodyPr wrap="square" rtlCol="0">
            <a:spAutoFit/>
          </a:bodyPr>
          <a:lstStyle/>
          <a:p>
            <a:r>
              <a:rPr lang="en-US" dirty="0">
                <a:solidFill>
                  <a:srgbClr val="00B0F0"/>
                </a:solidFill>
              </a:rPr>
              <a:t>Primary Actors initiates the use case of the system.</a:t>
            </a:r>
          </a:p>
        </p:txBody>
      </p:sp>
      <p:sp>
        <p:nvSpPr>
          <p:cNvPr id="94" name="TextBox 93"/>
          <p:cNvSpPr txBox="1"/>
          <p:nvPr/>
        </p:nvSpPr>
        <p:spPr>
          <a:xfrm>
            <a:off x="6858000" y="4419600"/>
            <a:ext cx="2133600" cy="923330"/>
          </a:xfrm>
          <a:prstGeom prst="rect">
            <a:avLst/>
          </a:prstGeom>
          <a:noFill/>
        </p:spPr>
        <p:txBody>
          <a:bodyPr wrap="square" rtlCol="0">
            <a:spAutoFit/>
          </a:bodyPr>
          <a:lstStyle/>
          <a:p>
            <a:r>
              <a:rPr lang="en-US" dirty="0">
                <a:solidFill>
                  <a:srgbClr val="00B050"/>
                </a:solidFill>
              </a:rPr>
              <a:t>Secondary Actors reacts to the use case of the system.</a:t>
            </a:r>
          </a:p>
        </p:txBody>
      </p:sp>
      <p:pic>
        <p:nvPicPr>
          <p:cNvPr id="95" name="Picture 94"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blinds(horizontal)">
                                      <p:cBhvr>
                                        <p:cTn id="29" dur="500"/>
                                        <p:tgtEl>
                                          <p:spTgt spid="74"/>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86"/>
                                        </p:tgtEl>
                                        <p:attrNameLst>
                                          <p:attrName>style.visibility</p:attrName>
                                        </p:attrNameLst>
                                      </p:cBhvr>
                                      <p:to>
                                        <p:strVal val="visible"/>
                                      </p:to>
                                    </p:set>
                                    <p:anim calcmode="lin" valueType="num">
                                      <p:cBhvr>
                                        <p:cTn id="34" dur="1000" fill="hold"/>
                                        <p:tgtEl>
                                          <p:spTgt spid="86"/>
                                        </p:tgtEl>
                                        <p:attrNameLst>
                                          <p:attrName>ppt_w</p:attrName>
                                        </p:attrNameLst>
                                      </p:cBhvr>
                                      <p:tavLst>
                                        <p:tav tm="0">
                                          <p:val>
                                            <p:strVal val="#ppt_w*0.70"/>
                                          </p:val>
                                        </p:tav>
                                        <p:tav tm="100000">
                                          <p:val>
                                            <p:strVal val="#ppt_w"/>
                                          </p:val>
                                        </p:tav>
                                      </p:tavLst>
                                    </p:anim>
                                    <p:anim calcmode="lin" valueType="num">
                                      <p:cBhvr>
                                        <p:cTn id="35" dur="1000" fill="hold"/>
                                        <p:tgtEl>
                                          <p:spTgt spid="86"/>
                                        </p:tgtEl>
                                        <p:attrNameLst>
                                          <p:attrName>ppt_h</p:attrName>
                                        </p:attrNameLst>
                                      </p:cBhvr>
                                      <p:tavLst>
                                        <p:tav tm="0">
                                          <p:val>
                                            <p:strVal val="#ppt_h"/>
                                          </p:val>
                                        </p:tav>
                                        <p:tav tm="100000">
                                          <p:val>
                                            <p:strVal val="#ppt_h"/>
                                          </p:val>
                                        </p:tav>
                                      </p:tavLst>
                                    </p:anim>
                                    <p:animEffect transition="in" filter="fade">
                                      <p:cBhvr>
                                        <p:cTn id="36" dur="1000"/>
                                        <p:tgtEl>
                                          <p:spTgt spid="86"/>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1000" fill="hold"/>
                                        <p:tgtEl>
                                          <p:spTgt spid="84"/>
                                        </p:tgtEl>
                                        <p:attrNameLst>
                                          <p:attrName>ppt_w</p:attrName>
                                        </p:attrNameLst>
                                      </p:cBhvr>
                                      <p:tavLst>
                                        <p:tav tm="0">
                                          <p:val>
                                            <p:strVal val="#ppt_w*0.70"/>
                                          </p:val>
                                        </p:tav>
                                        <p:tav tm="100000">
                                          <p:val>
                                            <p:strVal val="#ppt_w"/>
                                          </p:val>
                                        </p:tav>
                                      </p:tavLst>
                                    </p:anim>
                                    <p:anim calcmode="lin" valueType="num">
                                      <p:cBhvr>
                                        <p:cTn id="40" dur="1000" fill="hold"/>
                                        <p:tgtEl>
                                          <p:spTgt spid="84"/>
                                        </p:tgtEl>
                                        <p:attrNameLst>
                                          <p:attrName>ppt_h</p:attrName>
                                        </p:attrNameLst>
                                      </p:cBhvr>
                                      <p:tavLst>
                                        <p:tav tm="0">
                                          <p:val>
                                            <p:strVal val="#ppt_h"/>
                                          </p:val>
                                        </p:tav>
                                        <p:tav tm="100000">
                                          <p:val>
                                            <p:strVal val="#ppt_h"/>
                                          </p:val>
                                        </p:tav>
                                      </p:tavLst>
                                    </p:anim>
                                    <p:animEffect transition="in" filter="fade">
                                      <p:cBhvr>
                                        <p:cTn id="41" dur="1000"/>
                                        <p:tgtEl>
                                          <p:spTgt spid="84"/>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1000" fill="hold"/>
                                        <p:tgtEl>
                                          <p:spTgt spid="85"/>
                                        </p:tgtEl>
                                        <p:attrNameLst>
                                          <p:attrName>ppt_w</p:attrName>
                                        </p:attrNameLst>
                                      </p:cBhvr>
                                      <p:tavLst>
                                        <p:tav tm="0">
                                          <p:val>
                                            <p:strVal val="#ppt_w*0.70"/>
                                          </p:val>
                                        </p:tav>
                                        <p:tav tm="100000">
                                          <p:val>
                                            <p:strVal val="#ppt_w"/>
                                          </p:val>
                                        </p:tav>
                                      </p:tavLst>
                                    </p:anim>
                                    <p:anim calcmode="lin" valueType="num">
                                      <p:cBhvr>
                                        <p:cTn id="47" dur="1000" fill="hold"/>
                                        <p:tgtEl>
                                          <p:spTgt spid="85"/>
                                        </p:tgtEl>
                                        <p:attrNameLst>
                                          <p:attrName>ppt_h</p:attrName>
                                        </p:attrNameLst>
                                      </p:cBhvr>
                                      <p:tavLst>
                                        <p:tav tm="0">
                                          <p:val>
                                            <p:strVal val="#ppt_h"/>
                                          </p:val>
                                        </p:tav>
                                        <p:tav tm="100000">
                                          <p:val>
                                            <p:strVal val="#ppt_h"/>
                                          </p:val>
                                        </p:tav>
                                      </p:tavLst>
                                    </p:anim>
                                    <p:animEffect transition="in" filter="fade">
                                      <p:cBhvr>
                                        <p:cTn id="48" dur="1000"/>
                                        <p:tgtEl>
                                          <p:spTgt spid="85"/>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 calcmode="lin" valueType="num">
                                      <p:cBhvr>
                                        <p:cTn id="51" dur="1000" fill="hold"/>
                                        <p:tgtEl>
                                          <p:spTgt spid="82"/>
                                        </p:tgtEl>
                                        <p:attrNameLst>
                                          <p:attrName>ppt_w</p:attrName>
                                        </p:attrNameLst>
                                      </p:cBhvr>
                                      <p:tavLst>
                                        <p:tav tm="0">
                                          <p:val>
                                            <p:strVal val="#ppt_w*0.70"/>
                                          </p:val>
                                        </p:tav>
                                        <p:tav tm="100000">
                                          <p:val>
                                            <p:strVal val="#ppt_w"/>
                                          </p:val>
                                        </p:tav>
                                      </p:tavLst>
                                    </p:anim>
                                    <p:anim calcmode="lin" valueType="num">
                                      <p:cBhvr>
                                        <p:cTn id="52" dur="1000" fill="hold"/>
                                        <p:tgtEl>
                                          <p:spTgt spid="82"/>
                                        </p:tgtEl>
                                        <p:attrNameLst>
                                          <p:attrName>ppt_h</p:attrName>
                                        </p:attrNameLst>
                                      </p:cBhvr>
                                      <p:tavLst>
                                        <p:tav tm="0">
                                          <p:val>
                                            <p:strVal val="#ppt_h"/>
                                          </p:val>
                                        </p:tav>
                                        <p:tav tm="100000">
                                          <p:val>
                                            <p:strVal val="#ppt_h"/>
                                          </p:val>
                                        </p:tav>
                                      </p:tavLst>
                                    </p:anim>
                                    <p:animEffect transition="in" filter="fade">
                                      <p:cBhvr>
                                        <p:cTn id="53" dur="10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92"/>
                                        </p:tgtEl>
                                        <p:attrNameLst>
                                          <p:attrName>style.visibility</p:attrName>
                                        </p:attrNameLst>
                                      </p:cBhvr>
                                      <p:to>
                                        <p:strVal val="visible"/>
                                      </p:to>
                                    </p:set>
                                    <p:anim calcmode="lin" valueType="num">
                                      <p:cBhvr additive="base">
                                        <p:cTn id="58" dur="500" fill="hold"/>
                                        <p:tgtEl>
                                          <p:spTgt spid="92"/>
                                        </p:tgtEl>
                                        <p:attrNameLst>
                                          <p:attrName>ppt_x</p:attrName>
                                        </p:attrNameLst>
                                      </p:cBhvr>
                                      <p:tavLst>
                                        <p:tav tm="0">
                                          <p:val>
                                            <p:strVal val="1+#ppt_w/2"/>
                                          </p:val>
                                        </p:tav>
                                        <p:tav tm="100000">
                                          <p:val>
                                            <p:strVal val="#ppt_x"/>
                                          </p:val>
                                        </p:tav>
                                      </p:tavLst>
                                    </p:anim>
                                    <p:anim calcmode="lin" valueType="num">
                                      <p:cBhvr additive="base">
                                        <p:cTn id="59" dur="500" fill="hold"/>
                                        <p:tgtEl>
                                          <p:spTgt spid="9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94"/>
                                        </p:tgtEl>
                                        <p:attrNameLst>
                                          <p:attrName>style.visibility</p:attrName>
                                        </p:attrNameLst>
                                      </p:cBhvr>
                                      <p:to>
                                        <p:strVal val="visible"/>
                                      </p:to>
                                    </p:set>
                                    <p:anim calcmode="lin" valueType="num">
                                      <p:cBhvr additive="base">
                                        <p:cTn id="64" dur="500" fill="hold"/>
                                        <p:tgtEl>
                                          <p:spTgt spid="94"/>
                                        </p:tgtEl>
                                        <p:attrNameLst>
                                          <p:attrName>ppt_x</p:attrName>
                                        </p:attrNameLst>
                                      </p:cBhvr>
                                      <p:tavLst>
                                        <p:tav tm="0">
                                          <p:val>
                                            <p:strVal val="#ppt_x"/>
                                          </p:val>
                                        </p:tav>
                                        <p:tav tm="100000">
                                          <p:val>
                                            <p:strVal val="#ppt_x"/>
                                          </p:val>
                                        </p:tav>
                                      </p:tavLst>
                                    </p:anim>
                                    <p:anim calcmode="lin" valueType="num">
                                      <p:cBhvr additive="base">
                                        <p:cTn id="65"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4" grpId="0"/>
      <p:bldP spid="82" grpId="0"/>
      <p:bldP spid="84" grpId="0"/>
      <p:bldP spid="92"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20000" y="22098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solidFill>
                  <a:srgbClr val="00B0F0"/>
                </a:solidFill>
              </a:rPr>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solidFill>
                  <a:srgbClr val="00B0F0"/>
                </a:solidFill>
              </a:rPr>
              <a:t>Management</a:t>
            </a:r>
          </a:p>
        </p:txBody>
      </p:sp>
      <p:sp>
        <p:nvSpPr>
          <p:cNvPr id="25" name="TextBox 24"/>
          <p:cNvSpPr txBox="1"/>
          <p:nvPr/>
        </p:nvSpPr>
        <p:spPr>
          <a:xfrm>
            <a:off x="7315200" y="3505200"/>
            <a:ext cx="1371600" cy="646331"/>
          </a:xfrm>
          <a:prstGeom prst="rect">
            <a:avLst/>
          </a:prstGeom>
          <a:noFill/>
        </p:spPr>
        <p:txBody>
          <a:bodyPr wrap="square" rtlCol="0">
            <a:spAutoFit/>
          </a:bodyPr>
          <a:lstStyle/>
          <a:p>
            <a:r>
              <a:rPr lang="en-US" dirty="0">
                <a:solidFill>
                  <a:srgbClr val="00B050"/>
                </a:solidFill>
              </a:rPr>
              <a:t>Payment System</a:t>
            </a:r>
          </a:p>
        </p:txBody>
      </p:sp>
      <p:sp>
        <p:nvSpPr>
          <p:cNvPr id="31" name="TextBox 30"/>
          <p:cNvSpPr txBox="1"/>
          <p:nvPr/>
        </p:nvSpPr>
        <p:spPr>
          <a:xfrm>
            <a:off x="304800" y="0"/>
            <a:ext cx="1295400" cy="923330"/>
          </a:xfrm>
          <a:prstGeom prst="rect">
            <a:avLst/>
          </a:prstGeom>
          <a:noFill/>
        </p:spPr>
        <p:txBody>
          <a:bodyPr wrap="square" rtlCol="0">
            <a:spAutoFit/>
          </a:bodyPr>
          <a:lstStyle/>
          <a:p>
            <a:r>
              <a:rPr lang="en-US" b="1" dirty="0">
                <a:solidFill>
                  <a:srgbClr val="00B0F0"/>
                </a:solidFill>
              </a:rPr>
              <a:t>Primary Actors</a:t>
            </a:r>
          </a:p>
          <a:p>
            <a:endParaRPr lang="en-US" dirty="0"/>
          </a:p>
        </p:txBody>
      </p:sp>
      <p:sp>
        <p:nvSpPr>
          <p:cNvPr id="33" name="TextBox 32"/>
          <p:cNvSpPr txBox="1"/>
          <p:nvPr/>
        </p:nvSpPr>
        <p:spPr>
          <a:xfrm>
            <a:off x="7162800" y="0"/>
            <a:ext cx="1447800" cy="923330"/>
          </a:xfrm>
          <a:prstGeom prst="rect">
            <a:avLst/>
          </a:prstGeom>
          <a:noFill/>
        </p:spPr>
        <p:txBody>
          <a:bodyPr wrap="square" rtlCol="0">
            <a:spAutoFit/>
          </a:bodyPr>
          <a:lstStyle/>
          <a:p>
            <a:r>
              <a:rPr lang="en-US" b="1" dirty="0">
                <a:solidFill>
                  <a:srgbClr val="00B050"/>
                </a:solidFill>
              </a:rPr>
              <a:t>Secondary Actors</a:t>
            </a:r>
          </a:p>
          <a:p>
            <a:endParaRPr lang="en-US" dirty="0"/>
          </a:p>
        </p:txBody>
      </p:sp>
      <p:pic>
        <p:nvPicPr>
          <p:cNvPr id="34" name="Picture 33"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3"/>
                                        </p:tgtEl>
                                      </p:cBhvr>
                                    </p:animEffect>
                                    <p:animScale>
                                      <p:cBhvr>
                                        <p:cTn id="10" dur="250" autoRev="1" fill="hold"/>
                                        <p:tgtEl>
                                          <p:spTgt spid="3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295400"/>
            <a:ext cx="2743200" cy="990600"/>
          </a:xfrm>
        </p:spPr>
        <p:txBody>
          <a:bodyPr/>
          <a:lstStyle/>
          <a:p>
            <a:r>
              <a:rPr lang="en-US" dirty="0"/>
              <a:t>Use Cases</a:t>
            </a:r>
          </a:p>
        </p:txBody>
      </p:sp>
      <p:sp>
        <p:nvSpPr>
          <p:cNvPr id="3" name="Content Placeholder 2"/>
          <p:cNvSpPr>
            <a:spLocks noGrp="1"/>
          </p:cNvSpPr>
          <p:nvPr>
            <p:ph sz="quarter" idx="1"/>
          </p:nvPr>
        </p:nvSpPr>
        <p:spPr/>
        <p:txBody>
          <a:bodyPr/>
          <a:lstStyle/>
          <a:p>
            <a:endParaRPr lang="en-US" dirty="0"/>
          </a:p>
        </p:txBody>
      </p:sp>
      <p:sp>
        <p:nvSpPr>
          <p:cNvPr id="5" name="TextBox 4"/>
          <p:cNvSpPr txBox="1"/>
          <p:nvPr/>
        </p:nvSpPr>
        <p:spPr>
          <a:xfrm>
            <a:off x="685800" y="2514600"/>
            <a:ext cx="7848600" cy="1938992"/>
          </a:xfrm>
          <a:prstGeom prst="rect">
            <a:avLst/>
          </a:prstGeom>
          <a:noFill/>
        </p:spPr>
        <p:txBody>
          <a:bodyPr wrap="square" rtlCol="0">
            <a:spAutoFit/>
          </a:bodyPr>
          <a:lstStyle/>
          <a:p>
            <a:pPr marL="457200" indent="-457200">
              <a:buFont typeface="+mj-lt"/>
              <a:buAutoNum type="arabicPeriod"/>
            </a:pPr>
            <a:r>
              <a:rPr lang="en-GB" altLang="en-US" sz="2000" dirty="0"/>
              <a:t>A use case represented by an oval shape.</a:t>
            </a:r>
          </a:p>
          <a:p>
            <a:pPr marL="457200" indent="-457200">
              <a:buFont typeface="+mj-lt"/>
              <a:buAutoNum type="arabicPeriod"/>
            </a:pPr>
            <a:r>
              <a:rPr lang="en-GB" sz="2000" dirty="0"/>
              <a:t>It represents some action that accomplishes some task of the system</a:t>
            </a:r>
          </a:p>
          <a:p>
            <a:pPr marL="457200" indent="-457200">
              <a:buFont typeface="+mj-lt"/>
              <a:buAutoNum type="arabicPeriod"/>
            </a:pPr>
            <a:r>
              <a:rPr lang="en-GB" sz="2000" dirty="0"/>
              <a:t>The tasks can be found from the user scenario,  generally the verbs of the scenario represents the tasks to be completed.</a:t>
            </a:r>
          </a:p>
          <a:p>
            <a:pPr marL="457200" indent="-457200">
              <a:buFont typeface="+mj-lt"/>
              <a:buAutoNum type="arabicPeriod"/>
            </a:pPr>
            <a:r>
              <a:rPr lang="en-GB" sz="2000" dirty="0"/>
              <a:t>Inside the oval shape we need to write the task it completes. Its preferred to write it in </a:t>
            </a:r>
            <a:r>
              <a:rPr lang="en-GB" sz="2000" i="1" dirty="0"/>
              <a:t>Verb-Noun</a:t>
            </a:r>
            <a:r>
              <a:rPr lang="en-GB" sz="2000" dirty="0"/>
              <a:t> format.</a:t>
            </a:r>
          </a:p>
        </p:txBody>
      </p:sp>
      <p:sp>
        <p:nvSpPr>
          <p:cNvPr id="7" name="Oval 6"/>
          <p:cNvSpPr/>
          <p:nvPr/>
        </p:nvSpPr>
        <p:spPr>
          <a:xfrm>
            <a:off x="5562600" y="46482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pic>
        <p:nvPicPr>
          <p:cNvPr id="8" name="Picture 7"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slide(fromBottom)">
                                      <p:cBhvr>
                                        <p:cTn id="16" dur="500"/>
                                        <p:tgtEl>
                                          <p:spTgt spid="5">
                                            <p:txEl>
                                              <p:pRg st="1" end="1"/>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slide(fromBottom)">
                                      <p:cBhvr>
                                        <p:cTn id="19" dur="500"/>
                                        <p:tgtEl>
                                          <p:spTgt spid="5">
                                            <p:txEl>
                                              <p:pRg st="2" end="2"/>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28600"/>
            <a:ext cx="3886200" cy="762000"/>
          </a:xfrm>
        </p:spPr>
        <p:txBody>
          <a:bodyPr/>
          <a:lstStyle/>
          <a:p>
            <a:r>
              <a:rPr lang="en-US" dirty="0"/>
              <a:t>Sample Scenario</a:t>
            </a:r>
          </a:p>
        </p:txBody>
      </p:sp>
      <p:sp>
        <p:nvSpPr>
          <p:cNvPr id="3" name="Content Placeholder 2"/>
          <p:cNvSpPr>
            <a:spLocks noGrp="1"/>
          </p:cNvSpPr>
          <p:nvPr>
            <p:ph sz="quarter" idx="1"/>
          </p:nvPr>
        </p:nvSpPr>
        <p:spPr>
          <a:xfrm>
            <a:off x="381000" y="1143000"/>
            <a:ext cx="8229600" cy="2209800"/>
          </a:xfrm>
        </p:spPr>
        <p:txBody>
          <a:bodyPr>
            <a:normAutofit lnSpcReduction="10000"/>
          </a:bodyPr>
          <a:lstStyle/>
          <a:p>
            <a:pPr algn="just">
              <a:buNone/>
            </a:pPr>
            <a:r>
              <a:rPr lang="en-US" sz="2800" i="1" dirty="0"/>
              <a:t> An appointment scheduling app is offered to the patients. A patient can </a:t>
            </a:r>
            <a:r>
              <a:rPr lang="en-US" sz="2800" b="1" i="1" u="sng" dirty="0"/>
              <a:t>log in </a:t>
            </a:r>
            <a:r>
              <a:rPr lang="en-US" sz="2800" i="1" dirty="0"/>
              <a:t>to the system, </a:t>
            </a:r>
            <a:r>
              <a:rPr lang="en-US" sz="2800" b="1" i="1" u="sng" dirty="0"/>
              <a:t>search</a:t>
            </a:r>
            <a:r>
              <a:rPr lang="en-US" sz="2800" i="1" dirty="0"/>
              <a:t> and </a:t>
            </a:r>
            <a:r>
              <a:rPr lang="en-US" sz="2800" b="1" i="1" u="sng" dirty="0"/>
              <a:t>make appointment</a:t>
            </a:r>
            <a:r>
              <a:rPr lang="en-US" sz="2800" b="1" i="1" dirty="0"/>
              <a:t>s</a:t>
            </a:r>
            <a:r>
              <a:rPr lang="en-US" sz="2800" i="1" dirty="0"/>
              <a:t>.  These appointments are </a:t>
            </a:r>
            <a:r>
              <a:rPr lang="en-US" sz="2800" b="1" i="1" u="sng" dirty="0"/>
              <a:t>set</a:t>
            </a:r>
            <a:r>
              <a:rPr lang="en-US" sz="2800" i="1" dirty="0"/>
              <a:t> by management people of the doctors. The patients can also </a:t>
            </a:r>
            <a:r>
              <a:rPr lang="en-US" sz="2800" b="1" i="1" u="sng" dirty="0"/>
              <a:t>pay</a:t>
            </a:r>
            <a:r>
              <a:rPr lang="en-US" sz="2800" i="1" dirty="0"/>
              <a:t> for the appointments through the app. </a:t>
            </a:r>
          </a:p>
        </p:txBody>
      </p:sp>
      <p:pic>
        <p:nvPicPr>
          <p:cNvPr id="5" name="Picture 4" descr="doctor_on_demand_ramotion_design.gif"/>
          <p:cNvPicPr>
            <a:picLocks noChangeAspect="1"/>
          </p:cNvPicPr>
          <p:nvPr/>
        </p:nvPicPr>
        <p:blipFill>
          <a:blip r:embed="rId2" cstate="print"/>
          <a:stretch>
            <a:fillRect/>
          </a:stretch>
        </p:blipFill>
        <p:spPr>
          <a:xfrm>
            <a:off x="4343400" y="3276600"/>
            <a:ext cx="4191000" cy="3009900"/>
          </a:xfrm>
          <a:prstGeom prst="rect">
            <a:avLst/>
          </a:prstGeom>
        </p:spPr>
      </p:pic>
      <p:pic>
        <p:nvPicPr>
          <p:cNvPr id="6" name="Picture 5" descr="brac.png"/>
          <p:cNvPicPr>
            <a:picLocks noChangeAspect="1"/>
          </p:cNvPicPr>
          <p:nvPr/>
        </p:nvPicPr>
        <p:blipFill>
          <a:blip r:embed="rId3" cstate="print"/>
          <a:stretch>
            <a:fillRect/>
          </a:stretch>
        </p:blipFill>
        <p:spPr>
          <a:xfrm>
            <a:off x="7924800" y="5791200"/>
            <a:ext cx="1219200" cy="10668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96200" y="26670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7467600" y="4038600"/>
            <a:ext cx="1371600" cy="646331"/>
          </a:xfrm>
          <a:prstGeom prst="rect">
            <a:avLst/>
          </a:prstGeom>
          <a:noFill/>
        </p:spPr>
        <p:txBody>
          <a:bodyPr wrap="square" rtlCol="0">
            <a:spAutoFit/>
          </a:bodyPr>
          <a:lstStyle/>
          <a:p>
            <a:r>
              <a:rPr lang="en-US" dirty="0"/>
              <a:t>Payment System</a:t>
            </a:r>
          </a:p>
        </p:txBody>
      </p:sp>
      <p:sp>
        <p:nvSpPr>
          <p:cNvPr id="26" name="Oval 25"/>
          <p:cNvSpPr/>
          <p:nvPr/>
        </p:nvSpPr>
        <p:spPr>
          <a:xfrm>
            <a:off x="2438400" y="457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sp>
        <p:nvSpPr>
          <p:cNvPr id="27" name="Oval 26"/>
          <p:cNvSpPr/>
          <p:nvPr/>
        </p:nvSpPr>
        <p:spPr>
          <a:xfrm>
            <a:off x="2438400" y="16002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Appointment</a:t>
            </a:r>
          </a:p>
        </p:txBody>
      </p:sp>
      <p:sp>
        <p:nvSpPr>
          <p:cNvPr id="28" name="Oval 27"/>
          <p:cNvSpPr/>
          <p:nvPr/>
        </p:nvSpPr>
        <p:spPr>
          <a:xfrm>
            <a:off x="2514600" y="25908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Appointment</a:t>
            </a:r>
          </a:p>
        </p:txBody>
      </p:sp>
      <p:sp>
        <p:nvSpPr>
          <p:cNvPr id="29" name="Oval 28"/>
          <p:cNvSpPr/>
          <p:nvPr/>
        </p:nvSpPr>
        <p:spPr>
          <a:xfrm>
            <a:off x="2590800" y="38100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sp>
        <p:nvSpPr>
          <p:cNvPr id="30" name="Oval 29"/>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Payment</a:t>
            </a:r>
          </a:p>
        </p:txBody>
      </p:sp>
      <p:pic>
        <p:nvPicPr>
          <p:cNvPr id="74" name="Picture 73"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lide(fromBottom)">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ppt_x"/>
                                          </p:val>
                                        </p:tav>
                                        <p:tav tm="100000">
                                          <p:val>
                                            <p:strVal val="#ppt_x"/>
                                          </p:val>
                                        </p:tav>
                                      </p:tavLst>
                                    </p:anim>
                                    <p:anim calcmode="lin" valueType="num">
                                      <p:cBhvr additive="base">
                                        <p:cTn id="3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600200"/>
            <a:ext cx="3581400" cy="990600"/>
          </a:xfrm>
        </p:spPr>
        <p:txBody>
          <a:bodyPr/>
          <a:lstStyle/>
          <a:p>
            <a:r>
              <a:rPr lang="en-US" dirty="0"/>
              <a:t>Relationships</a:t>
            </a:r>
          </a:p>
        </p:txBody>
      </p:sp>
      <p:sp>
        <p:nvSpPr>
          <p:cNvPr id="3" name="Content Placeholder 2"/>
          <p:cNvSpPr>
            <a:spLocks noGrp="1"/>
          </p:cNvSpPr>
          <p:nvPr>
            <p:ph sz="quarter" idx="1"/>
          </p:nvPr>
        </p:nvSpPr>
        <p:spPr/>
        <p:txBody>
          <a:bodyPr/>
          <a:lstStyle/>
          <a:p>
            <a:endParaRPr lang="en-US" dirty="0"/>
          </a:p>
        </p:txBody>
      </p:sp>
      <p:sp>
        <p:nvSpPr>
          <p:cNvPr id="4" name="TextBox 3"/>
          <p:cNvSpPr txBox="1"/>
          <p:nvPr/>
        </p:nvSpPr>
        <p:spPr>
          <a:xfrm>
            <a:off x="685800" y="2590800"/>
            <a:ext cx="7848600" cy="2246769"/>
          </a:xfrm>
          <a:prstGeom prst="rect">
            <a:avLst/>
          </a:prstGeom>
          <a:noFill/>
        </p:spPr>
        <p:txBody>
          <a:bodyPr wrap="square" rtlCol="0">
            <a:spAutoFit/>
          </a:bodyPr>
          <a:lstStyle/>
          <a:p>
            <a:pPr lvl="1" indent="-457200">
              <a:buFont typeface="+mj-lt"/>
              <a:buAutoNum type="arabicPeriod"/>
            </a:pPr>
            <a:r>
              <a:rPr lang="en-GB" altLang="en-US" sz="2000" dirty="0"/>
              <a:t>It represents communication between actor and </a:t>
            </a:r>
            <a:r>
              <a:rPr lang="en-GB" altLang="en-US" sz="2000" dirty="0" err="1"/>
              <a:t>usecase</a:t>
            </a:r>
            <a:r>
              <a:rPr lang="en-GB" altLang="en-US" sz="2000" dirty="0"/>
              <a:t> OR </a:t>
            </a:r>
            <a:r>
              <a:rPr lang="en-GB" altLang="en-US" sz="2000" dirty="0" err="1"/>
              <a:t>usecase</a:t>
            </a:r>
            <a:r>
              <a:rPr lang="en-GB" altLang="en-US" sz="2000" dirty="0"/>
              <a:t> and </a:t>
            </a:r>
            <a:r>
              <a:rPr lang="en-GB" altLang="en-US" sz="2000" dirty="0" err="1"/>
              <a:t>usecase</a:t>
            </a:r>
            <a:endParaRPr lang="en-GB" altLang="en-US" sz="2000" dirty="0"/>
          </a:p>
          <a:p>
            <a:pPr lvl="1" indent="-457200">
              <a:buFont typeface="+mj-lt"/>
              <a:buAutoNum type="arabicPeriod"/>
            </a:pPr>
            <a:r>
              <a:rPr lang="en-GB" altLang="en-US" sz="2000" dirty="0"/>
              <a:t>Relationships are of 4 types</a:t>
            </a:r>
          </a:p>
          <a:p>
            <a:pPr lvl="2" indent="-457200">
              <a:buFont typeface="Arial" pitchFamily="34" charset="0"/>
              <a:buChar char="•"/>
            </a:pPr>
            <a:r>
              <a:rPr lang="en-GB" altLang="en-US" sz="2000" dirty="0"/>
              <a:t>Association </a:t>
            </a:r>
          </a:p>
          <a:p>
            <a:pPr lvl="2" indent="-457200">
              <a:buFont typeface="Arial" pitchFamily="34" charset="0"/>
              <a:buChar char="•"/>
            </a:pPr>
            <a:r>
              <a:rPr lang="en-GB" altLang="en-US" sz="2000" dirty="0"/>
              <a:t>Include</a:t>
            </a:r>
          </a:p>
          <a:p>
            <a:pPr lvl="2" indent="-457200">
              <a:buFont typeface="Arial" pitchFamily="34" charset="0"/>
              <a:buChar char="•"/>
            </a:pPr>
            <a:r>
              <a:rPr lang="en-GB" altLang="en-US" sz="2000" dirty="0"/>
              <a:t>Extend</a:t>
            </a:r>
          </a:p>
          <a:p>
            <a:pPr lvl="2" indent="-457200">
              <a:buFont typeface="Arial" pitchFamily="34" charset="0"/>
              <a:buChar char="•"/>
            </a:pPr>
            <a:r>
              <a:rPr lang="en-GB" altLang="en-US" sz="2000" dirty="0"/>
              <a:t>Generalization</a:t>
            </a:r>
          </a:p>
        </p:txBody>
      </p:sp>
      <p:pic>
        <p:nvPicPr>
          <p:cNvPr id="5" name="Picture 4"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lide(fromBottom)">
                                      <p:cBhvr>
                                        <p:cTn id="12" dur="500"/>
                                        <p:tgtEl>
                                          <p:spTgt spid="4">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slide(fromBottom)">
                                      <p:cBhvr>
                                        <p:cTn id="15" dur="500"/>
                                        <p:tgtEl>
                                          <p:spTgt spid="4">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slide(fromBottom)">
                                      <p:cBhvr>
                                        <p:cTn id="18" dur="500"/>
                                        <p:tgtEl>
                                          <p:spTgt spid="4">
                                            <p:txEl>
                                              <p:pRg st="3" end="3"/>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slide(fromBottom)">
                                      <p:cBhvr>
                                        <p:cTn id="21" dur="500"/>
                                        <p:tgtEl>
                                          <p:spTgt spid="4">
                                            <p:txEl>
                                              <p:pRg st="4" end="4"/>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slide(fromBottom)">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4648200" cy="990600"/>
          </a:xfrm>
        </p:spPr>
        <p:txBody>
          <a:bodyPr/>
          <a:lstStyle/>
          <a:p>
            <a:r>
              <a:rPr lang="en-US" dirty="0"/>
              <a:t>Association</a:t>
            </a:r>
          </a:p>
        </p:txBody>
      </p:sp>
      <p:sp>
        <p:nvSpPr>
          <p:cNvPr id="3" name="Content Placeholder 2"/>
          <p:cNvSpPr>
            <a:spLocks noGrp="1"/>
          </p:cNvSpPr>
          <p:nvPr>
            <p:ph sz="quarter" idx="1"/>
          </p:nvPr>
        </p:nvSpPr>
        <p:spPr>
          <a:xfrm>
            <a:off x="457200" y="5257800"/>
            <a:ext cx="8229600" cy="899160"/>
          </a:xfrm>
        </p:spPr>
        <p:txBody>
          <a:bodyPr/>
          <a:lstStyle/>
          <a:p>
            <a:endParaRPr lang="en-US" dirty="0"/>
          </a:p>
        </p:txBody>
      </p:sp>
      <p:sp>
        <p:nvSpPr>
          <p:cNvPr id="5" name="TextBox 4"/>
          <p:cNvSpPr txBox="1"/>
          <p:nvPr/>
        </p:nvSpPr>
        <p:spPr>
          <a:xfrm>
            <a:off x="762000" y="2438400"/>
            <a:ext cx="6553200" cy="1938992"/>
          </a:xfrm>
          <a:prstGeom prst="rect">
            <a:avLst/>
          </a:prstGeom>
          <a:noFill/>
        </p:spPr>
        <p:txBody>
          <a:bodyPr wrap="square" rtlCol="0">
            <a:spAutoFit/>
          </a:bodyPr>
          <a:lstStyle/>
          <a:p>
            <a:pPr lvl="1" indent="-457200">
              <a:buFont typeface="+mj-lt"/>
              <a:buAutoNum type="arabicPeriod"/>
            </a:pPr>
            <a:r>
              <a:rPr lang="en-GB" altLang="en-US" sz="2000" dirty="0"/>
              <a:t>It signifies a basic communication or interaction between an actor and </a:t>
            </a:r>
            <a:r>
              <a:rPr lang="en-GB" altLang="en-US" sz="2000" dirty="0" err="1"/>
              <a:t>usecase</a:t>
            </a:r>
            <a:r>
              <a:rPr lang="en-GB" altLang="en-US" sz="2000" dirty="0"/>
              <a:t>.</a:t>
            </a:r>
          </a:p>
          <a:p>
            <a:pPr lvl="1" indent="-457200">
              <a:buFont typeface="+mj-lt"/>
              <a:buAutoNum type="arabicPeriod"/>
            </a:pPr>
            <a:r>
              <a:rPr lang="en-GB" altLang="en-US" sz="2000" dirty="0"/>
              <a:t>For example, Patients makes appointment is an interaction in the system.</a:t>
            </a:r>
          </a:p>
          <a:p>
            <a:pPr lvl="1" indent="-457200">
              <a:buFont typeface="+mj-lt"/>
              <a:buAutoNum type="arabicPeriod"/>
            </a:pPr>
            <a:r>
              <a:rPr lang="en-GB" altLang="en-US" sz="2000" dirty="0"/>
              <a:t>It is shown using a solid line between an actor and </a:t>
            </a:r>
            <a:r>
              <a:rPr lang="en-GB" altLang="en-US" sz="2000" dirty="0" err="1"/>
              <a:t>usecase</a:t>
            </a:r>
            <a:r>
              <a:rPr lang="en-GB" altLang="en-US" sz="2000" dirty="0"/>
              <a:t>. </a:t>
            </a:r>
          </a:p>
        </p:txBody>
      </p:sp>
      <p:grpSp>
        <p:nvGrpSpPr>
          <p:cNvPr id="13" name="Group 12"/>
          <p:cNvGrpSpPr/>
          <p:nvPr/>
        </p:nvGrpSpPr>
        <p:grpSpPr>
          <a:xfrm>
            <a:off x="3886200" y="4191000"/>
            <a:ext cx="830677" cy="1512332"/>
            <a:chOff x="4267200" y="4191000"/>
            <a:chExt cx="830677" cy="1512332"/>
          </a:xfrm>
        </p:grpSpPr>
        <p:grpSp>
          <p:nvGrpSpPr>
            <p:cNvPr id="6" name="Group 9">
              <a:extLst>
                <a:ext uri="{FF2B5EF4-FFF2-40B4-BE49-F238E27FC236}">
                  <a16:creationId xmlns:a16="http://schemas.microsoft.com/office/drawing/2014/main" id="{C37AB080-3DF1-42FE-8DB0-8B866E2ABD5A}"/>
                </a:ext>
              </a:extLst>
            </p:cNvPr>
            <p:cNvGrpSpPr>
              <a:grpSpLocks/>
            </p:cNvGrpSpPr>
            <p:nvPr/>
          </p:nvGrpSpPr>
          <p:grpSpPr bwMode="auto">
            <a:xfrm>
              <a:off x="4419600" y="4191000"/>
              <a:ext cx="533400" cy="1142999"/>
              <a:chOff x="4254" y="2630"/>
              <a:chExt cx="528" cy="1219"/>
            </a:xfrm>
          </p:grpSpPr>
          <p:sp>
            <p:nvSpPr>
              <p:cNvPr id="7"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9"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12" name="TextBox 11"/>
            <p:cNvSpPr txBox="1"/>
            <p:nvPr/>
          </p:nvSpPr>
          <p:spPr>
            <a:xfrm>
              <a:off x="4267200" y="5334000"/>
              <a:ext cx="830677" cy="369332"/>
            </a:xfrm>
            <a:prstGeom prst="rect">
              <a:avLst/>
            </a:prstGeom>
            <a:noFill/>
          </p:spPr>
          <p:txBody>
            <a:bodyPr wrap="none" rtlCol="0">
              <a:spAutoFit/>
            </a:bodyPr>
            <a:lstStyle/>
            <a:p>
              <a:r>
                <a:rPr lang="en-US" dirty="0"/>
                <a:t>Patient</a:t>
              </a:r>
            </a:p>
          </p:txBody>
        </p:sp>
      </p:grpSp>
      <p:sp>
        <p:nvSpPr>
          <p:cNvPr id="15" name="Oval 14"/>
          <p:cNvSpPr/>
          <p:nvPr/>
        </p:nvSpPr>
        <p:spPr>
          <a:xfrm>
            <a:off x="5715000" y="43434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cxnSp>
        <p:nvCxnSpPr>
          <p:cNvPr id="17" name="Straight Connector 16"/>
          <p:cNvCxnSpPr/>
          <p:nvPr/>
        </p:nvCxnSpPr>
        <p:spPr>
          <a:xfrm>
            <a:off x="4648200" y="4876800"/>
            <a:ext cx="1066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slide(fromBottom)">
                                      <p:cBhvr>
                                        <p:cTn id="10" dur="500"/>
                                        <p:tgtEl>
                                          <p:spTgt spid="5">
                                            <p:txEl>
                                              <p:pRg st="1" end="1"/>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slide(fromBottom)">
                                      <p:cBhvr>
                                        <p:cTn id="23" dur="500"/>
                                        <p:tgtEl>
                                          <p:spTgt spid="5">
                                            <p:txEl>
                                              <p:pRg st="2" end="2"/>
                                            </p:txEl>
                                          </p:spTgt>
                                        </p:tgtEl>
                                      </p:cBhvr>
                                    </p:animEffect>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96200" y="26670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7467600" y="4038600"/>
            <a:ext cx="1371600" cy="646331"/>
          </a:xfrm>
          <a:prstGeom prst="rect">
            <a:avLst/>
          </a:prstGeom>
          <a:noFill/>
        </p:spPr>
        <p:txBody>
          <a:bodyPr wrap="square" rtlCol="0">
            <a:spAutoFit/>
          </a:bodyPr>
          <a:lstStyle/>
          <a:p>
            <a:r>
              <a:rPr lang="en-US" dirty="0"/>
              <a:t>Payment System</a:t>
            </a:r>
          </a:p>
        </p:txBody>
      </p:sp>
      <p:sp>
        <p:nvSpPr>
          <p:cNvPr id="26" name="Oval 25"/>
          <p:cNvSpPr/>
          <p:nvPr/>
        </p:nvSpPr>
        <p:spPr>
          <a:xfrm>
            <a:off x="2438400" y="457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sp>
        <p:nvSpPr>
          <p:cNvPr id="27" name="Oval 26"/>
          <p:cNvSpPr/>
          <p:nvPr/>
        </p:nvSpPr>
        <p:spPr>
          <a:xfrm>
            <a:off x="2438400" y="16002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Appointment</a:t>
            </a:r>
          </a:p>
        </p:txBody>
      </p:sp>
      <p:sp>
        <p:nvSpPr>
          <p:cNvPr id="28" name="Oval 27"/>
          <p:cNvSpPr/>
          <p:nvPr/>
        </p:nvSpPr>
        <p:spPr>
          <a:xfrm>
            <a:off x="2514600" y="25908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Appointment</a:t>
            </a:r>
          </a:p>
        </p:txBody>
      </p:sp>
      <p:sp>
        <p:nvSpPr>
          <p:cNvPr id="29" name="Oval 28"/>
          <p:cNvSpPr/>
          <p:nvPr/>
        </p:nvSpPr>
        <p:spPr>
          <a:xfrm>
            <a:off x="2590800" y="38100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sp>
        <p:nvSpPr>
          <p:cNvPr id="30" name="Oval 29"/>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Payment</a:t>
            </a:r>
          </a:p>
        </p:txBody>
      </p:sp>
      <p:cxnSp>
        <p:nvCxnSpPr>
          <p:cNvPr id="36" name="Straight Connector 35"/>
          <p:cNvCxnSpPr>
            <a:endCxn id="26" idx="2"/>
          </p:cNvCxnSpPr>
          <p:nvPr/>
        </p:nvCxnSpPr>
        <p:spPr>
          <a:xfrm flipV="1">
            <a:off x="1143000" y="914400"/>
            <a:ext cx="12954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7" idx="2"/>
          </p:cNvCxnSpPr>
          <p:nvPr/>
        </p:nvCxnSpPr>
        <p:spPr>
          <a:xfrm>
            <a:off x="1143000" y="1447800"/>
            <a:ext cx="12954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990600" y="3276600"/>
            <a:ext cx="167640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9" idx="2"/>
          </p:cNvCxnSpPr>
          <p:nvPr/>
        </p:nvCxnSpPr>
        <p:spPr>
          <a:xfrm>
            <a:off x="1143000" y="1447800"/>
            <a:ext cx="1447800" cy="2819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1"/>
          <p:cNvGrpSpPr/>
          <p:nvPr/>
        </p:nvGrpSpPr>
        <p:grpSpPr>
          <a:xfrm>
            <a:off x="1143000" y="1447800"/>
            <a:ext cx="1447800" cy="3886200"/>
            <a:chOff x="1143000" y="1447800"/>
            <a:chExt cx="1447800" cy="3886200"/>
          </a:xfrm>
        </p:grpSpPr>
        <p:cxnSp>
          <p:nvCxnSpPr>
            <p:cNvPr id="46" name="Straight Connector 45"/>
            <p:cNvCxnSpPr>
              <a:endCxn id="30" idx="2"/>
            </p:cNvCxnSpPr>
            <p:nvPr/>
          </p:nvCxnSpPr>
          <p:spPr>
            <a:xfrm>
              <a:off x="1371600" y="2895600"/>
              <a:ext cx="1219200" cy="2438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000" y="1447800"/>
              <a:ext cx="228600" cy="1524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02"/>
          <p:cNvGrpSpPr/>
          <p:nvPr/>
        </p:nvGrpSpPr>
        <p:grpSpPr>
          <a:xfrm>
            <a:off x="4151778" y="3352800"/>
            <a:ext cx="3620622" cy="1657911"/>
            <a:chOff x="4151778" y="3352800"/>
            <a:chExt cx="3620622" cy="1657911"/>
          </a:xfrm>
        </p:grpSpPr>
        <p:cxnSp>
          <p:nvCxnSpPr>
            <p:cNvPr id="55" name="Straight Connector 54"/>
            <p:cNvCxnSpPr/>
            <p:nvPr/>
          </p:nvCxnSpPr>
          <p:spPr>
            <a:xfrm flipH="1">
              <a:off x="5257800" y="3352800"/>
              <a:ext cx="251460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0" idx="7"/>
            </p:cNvCxnSpPr>
            <p:nvPr/>
          </p:nvCxnSpPr>
          <p:spPr>
            <a:xfrm flipH="1">
              <a:off x="4151778" y="4191000"/>
              <a:ext cx="1106022" cy="8197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4" name="Picture 73"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slide(fromBottom)">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4648200" cy="990600"/>
          </a:xfrm>
        </p:spPr>
        <p:txBody>
          <a:bodyPr/>
          <a:lstStyle/>
          <a:p>
            <a:r>
              <a:rPr lang="en-US" dirty="0"/>
              <a:t>Include</a:t>
            </a:r>
          </a:p>
        </p:txBody>
      </p:sp>
      <p:sp>
        <p:nvSpPr>
          <p:cNvPr id="3" name="Content Placeholder 2"/>
          <p:cNvSpPr>
            <a:spLocks noGrp="1"/>
          </p:cNvSpPr>
          <p:nvPr>
            <p:ph sz="quarter" idx="1"/>
          </p:nvPr>
        </p:nvSpPr>
        <p:spPr>
          <a:xfrm>
            <a:off x="381000" y="5257800"/>
            <a:ext cx="8229600" cy="899160"/>
          </a:xfrm>
        </p:spPr>
        <p:txBody>
          <a:bodyPr/>
          <a:lstStyle/>
          <a:p>
            <a:endParaRPr lang="en-US" dirty="0"/>
          </a:p>
        </p:txBody>
      </p:sp>
      <p:sp>
        <p:nvSpPr>
          <p:cNvPr id="5" name="TextBox 4"/>
          <p:cNvSpPr txBox="1"/>
          <p:nvPr/>
        </p:nvSpPr>
        <p:spPr>
          <a:xfrm>
            <a:off x="762000" y="2438400"/>
            <a:ext cx="7848600" cy="2554545"/>
          </a:xfrm>
          <a:prstGeom prst="rect">
            <a:avLst/>
          </a:prstGeom>
          <a:noFill/>
        </p:spPr>
        <p:txBody>
          <a:bodyPr wrap="square" rtlCol="0">
            <a:spAutoFit/>
          </a:bodyPr>
          <a:lstStyle/>
          <a:p>
            <a:pPr lvl="1" indent="-457200">
              <a:buFont typeface="+mj-lt"/>
              <a:buAutoNum type="arabicPeriod"/>
            </a:pPr>
            <a:r>
              <a:rPr lang="en-GB" altLang="en-US" sz="2000" dirty="0"/>
              <a:t>It shows dependency between a base use case and an included use case.</a:t>
            </a:r>
          </a:p>
          <a:p>
            <a:pPr lvl="1" indent="-457200">
              <a:buFont typeface="+mj-lt"/>
              <a:buAutoNum type="arabicPeriod"/>
            </a:pPr>
            <a:r>
              <a:rPr lang="en-GB" altLang="en-US" sz="2000" dirty="0"/>
              <a:t>Every time the base use case is executed, the included </a:t>
            </a:r>
            <a:r>
              <a:rPr lang="en-GB" altLang="en-US" sz="2000" dirty="0" err="1"/>
              <a:t>usecase</a:t>
            </a:r>
            <a:r>
              <a:rPr lang="en-GB" altLang="en-US" sz="2000" dirty="0"/>
              <a:t> is also executed.  In other words, the base use case needs the included use case to complete its task.</a:t>
            </a:r>
          </a:p>
          <a:p>
            <a:pPr lvl="1" indent="-457200">
              <a:buFont typeface="+mj-lt"/>
              <a:buAutoNum type="arabicPeriod"/>
            </a:pPr>
            <a:r>
              <a:rPr lang="en-GB" altLang="en-US" sz="2000" dirty="0"/>
              <a:t>It is shown using a dashed arrow from the base use case to the included use case.  The word “include” also needs to be written on the dashed arrow between double chevrons.</a:t>
            </a:r>
          </a:p>
        </p:txBody>
      </p:sp>
      <p:sp>
        <p:nvSpPr>
          <p:cNvPr id="15" name="Oval 14"/>
          <p:cNvSpPr/>
          <p:nvPr/>
        </p:nvSpPr>
        <p:spPr>
          <a:xfrm>
            <a:off x="2057400" y="51054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 Use Case</a:t>
            </a:r>
          </a:p>
        </p:txBody>
      </p:sp>
      <p:cxnSp>
        <p:nvCxnSpPr>
          <p:cNvPr id="16" name="Straight Arrow Connector 15"/>
          <p:cNvCxnSpPr>
            <a:stCxn id="15" idx="6"/>
          </p:cNvCxnSpPr>
          <p:nvPr/>
        </p:nvCxnSpPr>
        <p:spPr>
          <a:xfrm flipV="1">
            <a:off x="4191000" y="5486400"/>
            <a:ext cx="1981200" cy="762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172200" y="50292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Included Use Case</a:t>
            </a:r>
          </a:p>
        </p:txBody>
      </p:sp>
      <p:sp>
        <p:nvSpPr>
          <p:cNvPr id="22" name="TextBox 21"/>
          <p:cNvSpPr txBox="1"/>
          <p:nvPr/>
        </p:nvSpPr>
        <p:spPr>
          <a:xfrm rot="19735294">
            <a:off x="4478202" y="5381266"/>
            <a:ext cx="1316452" cy="307777"/>
          </a:xfrm>
          <a:prstGeom prst="rect">
            <a:avLst/>
          </a:prstGeom>
          <a:solidFill>
            <a:schemeClr val="bg2">
              <a:lumMod val="90000"/>
            </a:schemeClr>
          </a:solidFill>
        </p:spPr>
        <p:txBody>
          <a:bodyPr wrap="square" rtlCol="0">
            <a:spAutoFit/>
          </a:bodyPr>
          <a:lstStyle/>
          <a:p>
            <a:r>
              <a:rPr lang="en-US" sz="1400" dirty="0"/>
              <a:t>&lt;&lt;include&gt;&gt;</a:t>
            </a:r>
          </a:p>
        </p:txBody>
      </p:sp>
      <p:pic>
        <p:nvPicPr>
          <p:cNvPr id="24" name="Picture 23"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slide(fromBottom)">
                                      <p:cBhvr>
                                        <p:cTn id="10" dur="500"/>
                                        <p:tgtEl>
                                          <p:spTgt spid="5">
                                            <p:txEl>
                                              <p:pRg st="1" end="1"/>
                                            </p:txEl>
                                          </p:spTgt>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slide(fromBottom)">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96200" y="26670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7467600" y="4038600"/>
            <a:ext cx="1371600" cy="646331"/>
          </a:xfrm>
          <a:prstGeom prst="rect">
            <a:avLst/>
          </a:prstGeom>
          <a:noFill/>
        </p:spPr>
        <p:txBody>
          <a:bodyPr wrap="square" rtlCol="0">
            <a:spAutoFit/>
          </a:bodyPr>
          <a:lstStyle/>
          <a:p>
            <a:r>
              <a:rPr lang="en-US" dirty="0"/>
              <a:t>Payment System</a:t>
            </a:r>
          </a:p>
        </p:txBody>
      </p:sp>
      <p:sp>
        <p:nvSpPr>
          <p:cNvPr id="26" name="Oval 25"/>
          <p:cNvSpPr/>
          <p:nvPr/>
        </p:nvSpPr>
        <p:spPr>
          <a:xfrm>
            <a:off x="2438400" y="457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sp>
        <p:nvSpPr>
          <p:cNvPr id="27" name="Oval 26"/>
          <p:cNvSpPr/>
          <p:nvPr/>
        </p:nvSpPr>
        <p:spPr>
          <a:xfrm>
            <a:off x="2438400" y="16002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Appointment</a:t>
            </a:r>
          </a:p>
        </p:txBody>
      </p:sp>
      <p:sp>
        <p:nvSpPr>
          <p:cNvPr id="28" name="Oval 27"/>
          <p:cNvSpPr/>
          <p:nvPr/>
        </p:nvSpPr>
        <p:spPr>
          <a:xfrm>
            <a:off x="2514600" y="25908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Appointment</a:t>
            </a:r>
          </a:p>
        </p:txBody>
      </p:sp>
      <p:sp>
        <p:nvSpPr>
          <p:cNvPr id="29" name="Oval 28"/>
          <p:cNvSpPr/>
          <p:nvPr/>
        </p:nvSpPr>
        <p:spPr>
          <a:xfrm>
            <a:off x="2590800" y="38100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sp>
        <p:nvSpPr>
          <p:cNvPr id="30" name="Oval 29"/>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Payment</a:t>
            </a:r>
          </a:p>
        </p:txBody>
      </p:sp>
      <p:sp>
        <p:nvSpPr>
          <p:cNvPr id="31" name="Oval 30"/>
          <p:cNvSpPr/>
          <p:nvPr/>
        </p:nvSpPr>
        <p:spPr>
          <a:xfrm>
            <a:off x="5410200" y="304800"/>
            <a:ext cx="1524000" cy="7620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Verify Password</a:t>
            </a:r>
          </a:p>
        </p:txBody>
      </p:sp>
      <p:cxnSp>
        <p:nvCxnSpPr>
          <p:cNvPr id="36" name="Straight Connector 35"/>
          <p:cNvCxnSpPr>
            <a:endCxn id="26" idx="2"/>
          </p:cNvCxnSpPr>
          <p:nvPr/>
        </p:nvCxnSpPr>
        <p:spPr>
          <a:xfrm flipV="1">
            <a:off x="1143000" y="914400"/>
            <a:ext cx="12954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7" idx="2"/>
          </p:cNvCxnSpPr>
          <p:nvPr/>
        </p:nvCxnSpPr>
        <p:spPr>
          <a:xfrm>
            <a:off x="1143000" y="1447800"/>
            <a:ext cx="12954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990600" y="3276600"/>
            <a:ext cx="167640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9" idx="2"/>
          </p:cNvCxnSpPr>
          <p:nvPr/>
        </p:nvCxnSpPr>
        <p:spPr>
          <a:xfrm>
            <a:off x="1143000" y="1447800"/>
            <a:ext cx="1447800" cy="2819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1"/>
          <p:cNvGrpSpPr/>
          <p:nvPr/>
        </p:nvGrpSpPr>
        <p:grpSpPr>
          <a:xfrm>
            <a:off x="1143000" y="1447800"/>
            <a:ext cx="1447800" cy="3886200"/>
            <a:chOff x="1143000" y="1447800"/>
            <a:chExt cx="1447800" cy="3886200"/>
          </a:xfrm>
        </p:grpSpPr>
        <p:cxnSp>
          <p:nvCxnSpPr>
            <p:cNvPr id="46" name="Straight Connector 45"/>
            <p:cNvCxnSpPr>
              <a:endCxn id="30" idx="2"/>
            </p:cNvCxnSpPr>
            <p:nvPr/>
          </p:nvCxnSpPr>
          <p:spPr>
            <a:xfrm>
              <a:off x="1371600" y="2895600"/>
              <a:ext cx="1219200" cy="2438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000" y="1447800"/>
              <a:ext cx="228600" cy="1524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02"/>
          <p:cNvGrpSpPr/>
          <p:nvPr/>
        </p:nvGrpSpPr>
        <p:grpSpPr>
          <a:xfrm>
            <a:off x="4151778" y="3352800"/>
            <a:ext cx="3620622" cy="1657911"/>
            <a:chOff x="4151778" y="3352800"/>
            <a:chExt cx="3620622" cy="1657911"/>
          </a:xfrm>
        </p:grpSpPr>
        <p:cxnSp>
          <p:nvCxnSpPr>
            <p:cNvPr id="55" name="Straight Connector 54"/>
            <p:cNvCxnSpPr/>
            <p:nvPr/>
          </p:nvCxnSpPr>
          <p:spPr>
            <a:xfrm flipH="1">
              <a:off x="5257800" y="3352800"/>
              <a:ext cx="251460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0" idx="7"/>
            </p:cNvCxnSpPr>
            <p:nvPr/>
          </p:nvCxnSpPr>
          <p:spPr>
            <a:xfrm flipH="1">
              <a:off x="4151778" y="4191000"/>
              <a:ext cx="1106022" cy="8197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p:cNvCxnSpPr>
            <a:endCxn id="31" idx="2"/>
          </p:cNvCxnSpPr>
          <p:nvPr/>
        </p:nvCxnSpPr>
        <p:spPr>
          <a:xfrm flipV="1">
            <a:off x="4343400" y="685800"/>
            <a:ext cx="1066800" cy="2286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rot="2339841">
            <a:off x="4044418" y="633191"/>
            <a:ext cx="1244778" cy="307777"/>
          </a:xfrm>
          <a:prstGeom prst="rect">
            <a:avLst/>
          </a:prstGeom>
          <a:solidFill>
            <a:schemeClr val="bg2">
              <a:lumMod val="90000"/>
            </a:schemeClr>
          </a:solidFill>
        </p:spPr>
        <p:txBody>
          <a:bodyPr wrap="square" rtlCol="0">
            <a:spAutoFit/>
          </a:bodyPr>
          <a:lstStyle/>
          <a:p>
            <a:r>
              <a:rPr lang="en-US" sz="1400" dirty="0"/>
              <a:t>&lt;&lt;include&gt;&gt;</a:t>
            </a:r>
          </a:p>
        </p:txBody>
      </p:sp>
      <p:pic>
        <p:nvPicPr>
          <p:cNvPr id="74" name="Picture 73"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additive="base">
                                        <p:cTn id="12" dur="500" fill="hold"/>
                                        <p:tgtEl>
                                          <p:spTgt spid="105"/>
                                        </p:tgtEl>
                                        <p:attrNameLst>
                                          <p:attrName>ppt_x</p:attrName>
                                        </p:attrNameLst>
                                      </p:cBhvr>
                                      <p:tavLst>
                                        <p:tav tm="0">
                                          <p:val>
                                            <p:strVal val="0-#ppt_w/2"/>
                                          </p:val>
                                        </p:tav>
                                        <p:tav tm="100000">
                                          <p:val>
                                            <p:strVal val="#ppt_x"/>
                                          </p:val>
                                        </p:tav>
                                      </p:tavLst>
                                    </p:anim>
                                    <p:anim calcmode="lin" valueType="num">
                                      <p:cBhvr additive="base">
                                        <p:cTn id="13"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slide(fromBottom)">
                                      <p:cBhvr>
                                        <p:cTn id="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woman-face-sideview-vector-23305343.jpg"/>
          <p:cNvPicPr>
            <a:picLocks noGrp="1" noChangeAspect="1"/>
          </p:cNvPicPr>
          <p:nvPr>
            <p:ph sz="quarter" idx="1"/>
          </p:nvPr>
        </p:nvPicPr>
        <p:blipFill>
          <a:blip r:embed="rId2" cstate="print"/>
          <a:stretch>
            <a:fillRect/>
          </a:stretch>
        </p:blipFill>
        <p:spPr>
          <a:xfrm>
            <a:off x="1143000" y="2667000"/>
            <a:ext cx="2286000" cy="2438400"/>
          </a:xfrm>
        </p:spPr>
      </p:pic>
      <p:pic>
        <p:nvPicPr>
          <p:cNvPr id="5" name="Picture 4" descr="emotion-avatar-man-happy-successful-face-vector-side-view-emotional-smiling-male-open-mouth-expression-laughing-88197689.jpg"/>
          <p:cNvPicPr>
            <a:picLocks noChangeAspect="1"/>
          </p:cNvPicPr>
          <p:nvPr/>
        </p:nvPicPr>
        <p:blipFill>
          <a:blip r:embed="rId3" cstate="print"/>
          <a:stretch>
            <a:fillRect/>
          </a:stretch>
        </p:blipFill>
        <p:spPr>
          <a:xfrm>
            <a:off x="5562600" y="2819400"/>
            <a:ext cx="2057400" cy="2057400"/>
          </a:xfrm>
          <a:prstGeom prst="rect">
            <a:avLst/>
          </a:prstGeom>
        </p:spPr>
      </p:pic>
      <p:cxnSp>
        <p:nvCxnSpPr>
          <p:cNvPr id="9" name="Shape 8"/>
          <p:cNvCxnSpPr>
            <a:stCxn id="4" idx="0"/>
          </p:cNvCxnSpPr>
          <p:nvPr/>
        </p:nvCxnSpPr>
        <p:spPr>
          <a:xfrm rot="5400000" flipH="1" flipV="1">
            <a:off x="2590800" y="1828800"/>
            <a:ext cx="533400" cy="11430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hape 10"/>
          <p:cNvCxnSpPr>
            <a:endCxn id="5" idx="0"/>
          </p:cNvCxnSpPr>
          <p:nvPr/>
        </p:nvCxnSpPr>
        <p:spPr>
          <a:xfrm>
            <a:off x="5410200" y="2057400"/>
            <a:ext cx="1181100" cy="762000"/>
          </a:xfrm>
          <a:prstGeom prst="curved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3886200" y="3048000"/>
            <a:ext cx="1676740" cy="1295400"/>
            <a:chOff x="3886200" y="3048000"/>
            <a:chExt cx="1676740" cy="1295400"/>
          </a:xfrm>
        </p:grpSpPr>
        <p:pic>
          <p:nvPicPr>
            <p:cNvPr id="13" name="Picture 12" descr="chat+comment+conversation+sms+speech+icon-1320197023217179258.png"/>
            <p:cNvPicPr>
              <a:picLocks noChangeAspect="1"/>
            </p:cNvPicPr>
            <p:nvPr/>
          </p:nvPicPr>
          <p:blipFill>
            <a:blip r:embed="rId4" cstate="print"/>
            <a:stretch>
              <a:fillRect/>
            </a:stretch>
          </p:blipFill>
          <p:spPr>
            <a:xfrm>
              <a:off x="3886200" y="3048000"/>
              <a:ext cx="1676740" cy="1295400"/>
            </a:xfrm>
            <a:prstGeom prst="rect">
              <a:avLst/>
            </a:prstGeom>
          </p:spPr>
        </p:pic>
        <p:sp>
          <p:nvSpPr>
            <p:cNvPr id="14" name="TextBox 13"/>
            <p:cNvSpPr txBox="1"/>
            <p:nvPr/>
          </p:nvSpPr>
          <p:spPr>
            <a:xfrm>
              <a:off x="4343400" y="3352800"/>
              <a:ext cx="914400" cy="646331"/>
            </a:xfrm>
            <a:prstGeom prst="rect">
              <a:avLst/>
            </a:prstGeom>
            <a:noFill/>
          </p:spPr>
          <p:txBody>
            <a:bodyPr wrap="square" rtlCol="0">
              <a:spAutoFit/>
            </a:bodyPr>
            <a:lstStyle/>
            <a:p>
              <a:r>
                <a:rPr lang="en-US" dirty="0"/>
                <a:t>Verbal Note</a:t>
              </a:r>
            </a:p>
          </p:txBody>
        </p:sp>
      </p:grpSp>
      <p:pic>
        <p:nvPicPr>
          <p:cNvPr id="2050" name="Picture 2" descr="C:\Users\User\AppData\Local\Microsoft\Windows\Temporary Internet Files\Content.IE5\1DETYA6G\Red-Cross-Mark-PNG-Picture[1].png"/>
          <p:cNvPicPr>
            <a:picLocks noChangeAspect="1" noChangeArrowheads="1"/>
          </p:cNvPicPr>
          <p:nvPr/>
        </p:nvPicPr>
        <p:blipFill>
          <a:blip r:embed="rId5" cstate="print"/>
          <a:srcRect/>
          <a:stretch>
            <a:fillRect/>
          </a:stretch>
        </p:blipFill>
        <p:spPr bwMode="auto">
          <a:xfrm>
            <a:off x="4267200" y="3200400"/>
            <a:ext cx="838200" cy="990600"/>
          </a:xfrm>
          <a:prstGeom prst="rect">
            <a:avLst/>
          </a:prstGeom>
          <a:noFill/>
        </p:spPr>
      </p:pic>
      <p:grpSp>
        <p:nvGrpSpPr>
          <p:cNvPr id="19" name="Group 18"/>
          <p:cNvGrpSpPr/>
          <p:nvPr/>
        </p:nvGrpSpPr>
        <p:grpSpPr>
          <a:xfrm>
            <a:off x="4038600" y="4495800"/>
            <a:ext cx="1143000" cy="1969532"/>
            <a:chOff x="4038600" y="4495800"/>
            <a:chExt cx="1143000" cy="1969532"/>
          </a:xfrm>
        </p:grpSpPr>
        <p:pic>
          <p:nvPicPr>
            <p:cNvPr id="17" name="Picture 16" descr="kissclipart-flowchart-icon-clipart-flowchart-computer-icons-sy-f9e335fa0a1afd48.png"/>
            <p:cNvPicPr>
              <a:picLocks noChangeAspect="1"/>
            </p:cNvPicPr>
            <p:nvPr/>
          </p:nvPicPr>
          <p:blipFill>
            <a:blip r:embed="rId6" cstate="print"/>
            <a:stretch>
              <a:fillRect/>
            </a:stretch>
          </p:blipFill>
          <p:spPr>
            <a:xfrm>
              <a:off x="4038600" y="4495800"/>
              <a:ext cx="1143000" cy="1600200"/>
            </a:xfrm>
            <a:prstGeom prst="rect">
              <a:avLst/>
            </a:prstGeom>
          </p:spPr>
        </p:pic>
        <p:sp>
          <p:nvSpPr>
            <p:cNvPr id="18" name="TextBox 17"/>
            <p:cNvSpPr txBox="1"/>
            <p:nvPr/>
          </p:nvSpPr>
          <p:spPr>
            <a:xfrm>
              <a:off x="4191000" y="6096000"/>
              <a:ext cx="971741" cy="369332"/>
            </a:xfrm>
            <a:prstGeom prst="rect">
              <a:avLst/>
            </a:prstGeom>
            <a:noFill/>
          </p:spPr>
          <p:txBody>
            <a:bodyPr wrap="none" rtlCol="0">
              <a:spAutoFit/>
            </a:bodyPr>
            <a:lstStyle/>
            <a:p>
              <a:r>
                <a:rPr lang="en-US" dirty="0"/>
                <a:t>Diagram</a:t>
              </a:r>
            </a:p>
          </p:txBody>
        </p:sp>
      </p:grpSp>
      <p:pic>
        <p:nvPicPr>
          <p:cNvPr id="2052" name="Picture 4" descr="C:\Users\User\AppData\Local\Microsoft\Windows\Temporary Internet Files\Content.IE5\E8J96VW4\check-mark-1292787_640[1].png"/>
          <p:cNvPicPr>
            <a:picLocks noChangeAspect="1" noChangeArrowheads="1"/>
          </p:cNvPicPr>
          <p:nvPr/>
        </p:nvPicPr>
        <p:blipFill>
          <a:blip r:embed="rId7" cstate="print"/>
          <a:srcRect/>
          <a:stretch>
            <a:fillRect/>
          </a:stretch>
        </p:blipFill>
        <p:spPr bwMode="auto">
          <a:xfrm>
            <a:off x="4648200" y="5334000"/>
            <a:ext cx="838200" cy="857250"/>
          </a:xfrm>
          <a:prstGeom prst="rect">
            <a:avLst/>
          </a:prstGeom>
          <a:noFill/>
        </p:spPr>
      </p:pic>
      <p:pic>
        <p:nvPicPr>
          <p:cNvPr id="22" name="Picture 21" descr="brac.png"/>
          <p:cNvPicPr>
            <a:picLocks noChangeAspect="1"/>
          </p:cNvPicPr>
          <p:nvPr/>
        </p:nvPicPr>
        <p:blipFill>
          <a:blip r:embed="rId8" cstate="print"/>
          <a:stretch>
            <a:fillRect/>
          </a:stretch>
        </p:blipFill>
        <p:spPr>
          <a:xfrm>
            <a:off x="7924800" y="5791200"/>
            <a:ext cx="1219200" cy="1066800"/>
          </a:xfrm>
          <a:prstGeom prst="rect">
            <a:avLst/>
          </a:prstGeom>
        </p:spPr>
      </p:pic>
      <p:pic>
        <p:nvPicPr>
          <p:cNvPr id="21" name="Picture 20" descr="source.gif"/>
          <p:cNvPicPr>
            <a:picLocks noChangeAspect="1"/>
          </p:cNvPicPr>
          <p:nvPr/>
        </p:nvPicPr>
        <p:blipFill>
          <a:blip r:embed="rId9" cstate="print"/>
          <a:stretch>
            <a:fillRect/>
          </a:stretch>
        </p:blipFill>
        <p:spPr>
          <a:xfrm>
            <a:off x="3505200" y="1219200"/>
            <a:ext cx="1447800"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lide(fromBottom)">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 calcmode="lin" valueType="num">
                                      <p:cBhvr additive="base">
                                        <p:cTn id="20" dur="500" fill="hold"/>
                                        <p:tgtEl>
                                          <p:spTgt spid="2050"/>
                                        </p:tgtEl>
                                        <p:attrNameLst>
                                          <p:attrName>ppt_x</p:attrName>
                                        </p:attrNameLst>
                                      </p:cBhvr>
                                      <p:tavLst>
                                        <p:tav tm="0">
                                          <p:val>
                                            <p:strVal val="#ppt_x"/>
                                          </p:val>
                                        </p:tav>
                                        <p:tav tm="100000">
                                          <p:val>
                                            <p:strVal val="#ppt_x"/>
                                          </p:val>
                                        </p:tav>
                                      </p:tavLst>
                                    </p:anim>
                                    <p:anim calcmode="lin" valueType="num">
                                      <p:cBhvr additive="base">
                                        <p:cTn id="21"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95400"/>
            <a:ext cx="4648200" cy="990600"/>
          </a:xfrm>
        </p:spPr>
        <p:txBody>
          <a:bodyPr/>
          <a:lstStyle/>
          <a:p>
            <a:r>
              <a:rPr lang="en-US" dirty="0"/>
              <a:t>Extend</a:t>
            </a:r>
          </a:p>
        </p:txBody>
      </p:sp>
      <p:sp>
        <p:nvSpPr>
          <p:cNvPr id="3" name="Content Placeholder 2"/>
          <p:cNvSpPr>
            <a:spLocks noGrp="1"/>
          </p:cNvSpPr>
          <p:nvPr>
            <p:ph sz="quarter" idx="1"/>
          </p:nvPr>
        </p:nvSpPr>
        <p:spPr>
          <a:xfrm>
            <a:off x="381000" y="5943600"/>
            <a:ext cx="8229600" cy="213360"/>
          </a:xfrm>
        </p:spPr>
        <p:txBody>
          <a:bodyPr>
            <a:normAutofit fontScale="40000" lnSpcReduction="20000"/>
          </a:bodyPr>
          <a:lstStyle/>
          <a:p>
            <a:endParaRPr lang="en-US" dirty="0"/>
          </a:p>
        </p:txBody>
      </p:sp>
      <p:sp>
        <p:nvSpPr>
          <p:cNvPr id="5" name="TextBox 4"/>
          <p:cNvSpPr txBox="1"/>
          <p:nvPr/>
        </p:nvSpPr>
        <p:spPr>
          <a:xfrm>
            <a:off x="762000" y="2438400"/>
            <a:ext cx="7848600" cy="2246769"/>
          </a:xfrm>
          <a:prstGeom prst="rect">
            <a:avLst/>
          </a:prstGeom>
          <a:noFill/>
        </p:spPr>
        <p:txBody>
          <a:bodyPr wrap="square" rtlCol="0">
            <a:spAutoFit/>
          </a:bodyPr>
          <a:lstStyle/>
          <a:p>
            <a:pPr lvl="1" indent="-457200">
              <a:buFont typeface="+mj-lt"/>
              <a:buAutoNum type="arabicPeriod"/>
            </a:pPr>
            <a:r>
              <a:rPr lang="en-GB" altLang="en-US" sz="2000" dirty="0"/>
              <a:t>It shows extension of the base use case by an extended use case.</a:t>
            </a:r>
          </a:p>
          <a:p>
            <a:pPr lvl="1" indent="-457200">
              <a:buFont typeface="+mj-lt"/>
              <a:buAutoNum type="arabicPeriod"/>
            </a:pPr>
            <a:r>
              <a:rPr lang="en-GB" altLang="en-US" sz="2000" dirty="0"/>
              <a:t>Every time the base use case is executed, its not mandatory to execute the extended use case. It may execute some times.</a:t>
            </a:r>
          </a:p>
          <a:p>
            <a:pPr lvl="1" indent="-457200">
              <a:buFont typeface="+mj-lt"/>
              <a:buAutoNum type="arabicPeriod"/>
            </a:pPr>
            <a:r>
              <a:rPr lang="en-GB" altLang="en-US" sz="2000" dirty="0"/>
              <a:t>It is an extension of the behaviour of base use case.</a:t>
            </a:r>
          </a:p>
          <a:p>
            <a:pPr lvl="1" indent="-457200">
              <a:buFont typeface="+mj-lt"/>
              <a:buAutoNum type="arabicPeriod"/>
            </a:pPr>
            <a:r>
              <a:rPr lang="en-GB" altLang="en-US" sz="2000" dirty="0"/>
              <a:t>It is shown using a dashed arrow to the base use case from the extended use case.  The word “extend” also needs to be written on the dashed arrow between double chevrons.</a:t>
            </a:r>
          </a:p>
        </p:txBody>
      </p:sp>
      <p:sp>
        <p:nvSpPr>
          <p:cNvPr id="15" name="Oval 14"/>
          <p:cNvSpPr/>
          <p:nvPr/>
        </p:nvSpPr>
        <p:spPr>
          <a:xfrm>
            <a:off x="2057400" y="50292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 Use Case</a:t>
            </a:r>
          </a:p>
        </p:txBody>
      </p:sp>
      <p:cxnSp>
        <p:nvCxnSpPr>
          <p:cNvPr id="16" name="Straight Arrow Connector 15"/>
          <p:cNvCxnSpPr>
            <a:stCxn id="18" idx="2"/>
            <a:endCxn id="15" idx="6"/>
          </p:cNvCxnSpPr>
          <p:nvPr/>
        </p:nvCxnSpPr>
        <p:spPr>
          <a:xfrm flipH="1">
            <a:off x="4191000" y="5486400"/>
            <a:ext cx="1981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172200" y="50292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Extended Use Case</a:t>
            </a:r>
          </a:p>
        </p:txBody>
      </p:sp>
      <p:sp>
        <p:nvSpPr>
          <p:cNvPr id="14" name="TextBox 13"/>
          <p:cNvSpPr txBox="1"/>
          <p:nvPr/>
        </p:nvSpPr>
        <p:spPr>
          <a:xfrm rot="19651042">
            <a:off x="4667755" y="5249728"/>
            <a:ext cx="1191455" cy="307777"/>
          </a:xfrm>
          <a:prstGeom prst="rect">
            <a:avLst/>
          </a:prstGeom>
          <a:solidFill>
            <a:schemeClr val="bg2">
              <a:lumMod val="90000"/>
            </a:schemeClr>
          </a:solidFill>
        </p:spPr>
        <p:txBody>
          <a:bodyPr wrap="square" rtlCol="0">
            <a:spAutoFit/>
          </a:bodyPr>
          <a:lstStyle/>
          <a:p>
            <a:r>
              <a:rPr lang="en-US" sz="1400" dirty="0"/>
              <a:t>&lt;&lt;extend&gt;&gt;</a:t>
            </a:r>
          </a:p>
        </p:txBody>
      </p:sp>
      <p:pic>
        <p:nvPicPr>
          <p:cNvPr id="17" name="Picture 16"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slide(fromBottom)">
                                      <p:cBhvr>
                                        <p:cTn id="10" dur="500"/>
                                        <p:tgtEl>
                                          <p:spTgt spid="5">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slide(fromBottom)">
                                      <p:cBhvr>
                                        <p:cTn id="13" dur="500"/>
                                        <p:tgtEl>
                                          <p:spTgt spid="5">
                                            <p:txEl>
                                              <p:pRg st="2" end="2"/>
                                            </p:txEl>
                                          </p:spTgt>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slide(fromBottom)">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96200" y="26670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7467600" y="4038600"/>
            <a:ext cx="1371600" cy="646331"/>
          </a:xfrm>
          <a:prstGeom prst="rect">
            <a:avLst/>
          </a:prstGeom>
          <a:noFill/>
        </p:spPr>
        <p:txBody>
          <a:bodyPr wrap="square" rtlCol="0">
            <a:spAutoFit/>
          </a:bodyPr>
          <a:lstStyle/>
          <a:p>
            <a:r>
              <a:rPr lang="en-US" dirty="0"/>
              <a:t>Payment System</a:t>
            </a:r>
          </a:p>
        </p:txBody>
      </p:sp>
      <p:sp>
        <p:nvSpPr>
          <p:cNvPr id="26" name="Oval 25"/>
          <p:cNvSpPr/>
          <p:nvPr/>
        </p:nvSpPr>
        <p:spPr>
          <a:xfrm>
            <a:off x="2438400" y="457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sp>
        <p:nvSpPr>
          <p:cNvPr id="27" name="Oval 26"/>
          <p:cNvSpPr/>
          <p:nvPr/>
        </p:nvSpPr>
        <p:spPr>
          <a:xfrm>
            <a:off x="2438400" y="16002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Appointment</a:t>
            </a:r>
          </a:p>
        </p:txBody>
      </p:sp>
      <p:sp>
        <p:nvSpPr>
          <p:cNvPr id="28" name="Oval 27"/>
          <p:cNvSpPr/>
          <p:nvPr/>
        </p:nvSpPr>
        <p:spPr>
          <a:xfrm>
            <a:off x="2514600" y="25908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Appointment</a:t>
            </a:r>
          </a:p>
        </p:txBody>
      </p:sp>
      <p:sp>
        <p:nvSpPr>
          <p:cNvPr id="29" name="Oval 28"/>
          <p:cNvSpPr/>
          <p:nvPr/>
        </p:nvSpPr>
        <p:spPr>
          <a:xfrm>
            <a:off x="2590800" y="38100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sp>
        <p:nvSpPr>
          <p:cNvPr id="30" name="Oval 29"/>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Payment</a:t>
            </a:r>
          </a:p>
        </p:txBody>
      </p:sp>
      <p:sp>
        <p:nvSpPr>
          <p:cNvPr id="31" name="Oval 30"/>
          <p:cNvSpPr/>
          <p:nvPr/>
        </p:nvSpPr>
        <p:spPr>
          <a:xfrm>
            <a:off x="5410200" y="304800"/>
            <a:ext cx="1524000" cy="7620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Verify Password</a:t>
            </a:r>
          </a:p>
        </p:txBody>
      </p:sp>
      <p:sp>
        <p:nvSpPr>
          <p:cNvPr id="32" name="Oval 31"/>
          <p:cNvSpPr/>
          <p:nvPr/>
        </p:nvSpPr>
        <p:spPr>
          <a:xfrm>
            <a:off x="4800600" y="1447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Display Error</a:t>
            </a:r>
          </a:p>
        </p:txBody>
      </p:sp>
      <p:cxnSp>
        <p:nvCxnSpPr>
          <p:cNvPr id="36" name="Straight Connector 35"/>
          <p:cNvCxnSpPr>
            <a:endCxn id="26" idx="2"/>
          </p:cNvCxnSpPr>
          <p:nvPr/>
        </p:nvCxnSpPr>
        <p:spPr>
          <a:xfrm flipV="1">
            <a:off x="1143000" y="914400"/>
            <a:ext cx="12954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7" idx="2"/>
          </p:cNvCxnSpPr>
          <p:nvPr/>
        </p:nvCxnSpPr>
        <p:spPr>
          <a:xfrm>
            <a:off x="1143000" y="1447800"/>
            <a:ext cx="12954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990600" y="3276600"/>
            <a:ext cx="167640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9" idx="2"/>
          </p:cNvCxnSpPr>
          <p:nvPr/>
        </p:nvCxnSpPr>
        <p:spPr>
          <a:xfrm>
            <a:off x="1143000" y="1447800"/>
            <a:ext cx="1447800" cy="2819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1"/>
          <p:cNvGrpSpPr/>
          <p:nvPr/>
        </p:nvGrpSpPr>
        <p:grpSpPr>
          <a:xfrm>
            <a:off x="1143000" y="1447800"/>
            <a:ext cx="1447800" cy="3886200"/>
            <a:chOff x="1143000" y="1447800"/>
            <a:chExt cx="1447800" cy="3886200"/>
          </a:xfrm>
        </p:grpSpPr>
        <p:cxnSp>
          <p:nvCxnSpPr>
            <p:cNvPr id="46" name="Straight Connector 45"/>
            <p:cNvCxnSpPr>
              <a:endCxn id="30" idx="2"/>
            </p:cNvCxnSpPr>
            <p:nvPr/>
          </p:nvCxnSpPr>
          <p:spPr>
            <a:xfrm>
              <a:off x="1371600" y="2895600"/>
              <a:ext cx="1219200" cy="2438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000" y="1447800"/>
              <a:ext cx="228600" cy="1524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02"/>
          <p:cNvGrpSpPr/>
          <p:nvPr/>
        </p:nvGrpSpPr>
        <p:grpSpPr>
          <a:xfrm>
            <a:off x="4151778" y="3352800"/>
            <a:ext cx="3620622" cy="1657911"/>
            <a:chOff x="4151778" y="3352800"/>
            <a:chExt cx="3620622" cy="1657911"/>
          </a:xfrm>
        </p:grpSpPr>
        <p:cxnSp>
          <p:nvCxnSpPr>
            <p:cNvPr id="55" name="Straight Connector 54"/>
            <p:cNvCxnSpPr/>
            <p:nvPr/>
          </p:nvCxnSpPr>
          <p:spPr>
            <a:xfrm flipH="1">
              <a:off x="5257800" y="3352800"/>
              <a:ext cx="251460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0" idx="7"/>
            </p:cNvCxnSpPr>
            <p:nvPr/>
          </p:nvCxnSpPr>
          <p:spPr>
            <a:xfrm flipH="1">
              <a:off x="4151778" y="4191000"/>
              <a:ext cx="1106022" cy="8197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5105400" y="25146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Print Appointment</a:t>
            </a:r>
          </a:p>
        </p:txBody>
      </p:sp>
      <p:cxnSp>
        <p:nvCxnSpPr>
          <p:cNvPr id="105" name="Straight Arrow Connector 104"/>
          <p:cNvCxnSpPr>
            <a:endCxn id="31" idx="2"/>
          </p:cNvCxnSpPr>
          <p:nvPr/>
        </p:nvCxnSpPr>
        <p:spPr>
          <a:xfrm flipV="1">
            <a:off x="4343400" y="685800"/>
            <a:ext cx="1066800" cy="2286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4114800" y="1143000"/>
            <a:ext cx="1066800" cy="3810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3" idx="4"/>
            <a:endCxn id="29" idx="7"/>
          </p:cNvCxnSpPr>
          <p:nvPr/>
        </p:nvCxnSpPr>
        <p:spPr>
          <a:xfrm flipH="1">
            <a:off x="4411941" y="3429000"/>
            <a:ext cx="1722159" cy="514911"/>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rot="21413991">
            <a:off x="4808078" y="3612354"/>
            <a:ext cx="1153032" cy="307777"/>
          </a:xfrm>
          <a:prstGeom prst="rect">
            <a:avLst/>
          </a:prstGeom>
          <a:solidFill>
            <a:schemeClr val="bg2">
              <a:lumMod val="90000"/>
            </a:schemeClr>
          </a:solidFill>
        </p:spPr>
        <p:txBody>
          <a:bodyPr wrap="square" rtlCol="0">
            <a:spAutoFit/>
          </a:bodyPr>
          <a:lstStyle/>
          <a:p>
            <a:r>
              <a:rPr lang="en-US" sz="1400" dirty="0"/>
              <a:t>&lt;&lt;extend&gt;&gt;</a:t>
            </a:r>
          </a:p>
        </p:txBody>
      </p:sp>
      <p:sp>
        <p:nvSpPr>
          <p:cNvPr id="120" name="TextBox 119"/>
          <p:cNvSpPr txBox="1"/>
          <p:nvPr/>
        </p:nvSpPr>
        <p:spPr>
          <a:xfrm rot="2339841">
            <a:off x="4044418" y="633191"/>
            <a:ext cx="1244778" cy="307777"/>
          </a:xfrm>
          <a:prstGeom prst="rect">
            <a:avLst/>
          </a:prstGeom>
          <a:solidFill>
            <a:schemeClr val="bg2">
              <a:lumMod val="90000"/>
            </a:schemeClr>
          </a:solidFill>
        </p:spPr>
        <p:txBody>
          <a:bodyPr wrap="square" rtlCol="0">
            <a:spAutoFit/>
          </a:bodyPr>
          <a:lstStyle/>
          <a:p>
            <a:r>
              <a:rPr lang="en-US" sz="1400" dirty="0"/>
              <a:t>&lt;&lt;include&gt;&gt;</a:t>
            </a:r>
          </a:p>
        </p:txBody>
      </p:sp>
      <p:sp>
        <p:nvSpPr>
          <p:cNvPr id="114" name="TextBox 113"/>
          <p:cNvSpPr txBox="1"/>
          <p:nvPr/>
        </p:nvSpPr>
        <p:spPr>
          <a:xfrm rot="20729539">
            <a:off x="4134355" y="1211130"/>
            <a:ext cx="1191455" cy="307777"/>
          </a:xfrm>
          <a:prstGeom prst="rect">
            <a:avLst/>
          </a:prstGeom>
          <a:solidFill>
            <a:schemeClr val="bg2">
              <a:lumMod val="90000"/>
            </a:schemeClr>
          </a:solidFill>
        </p:spPr>
        <p:txBody>
          <a:bodyPr wrap="square" rtlCol="0">
            <a:spAutoFit/>
          </a:bodyPr>
          <a:lstStyle/>
          <a:p>
            <a:r>
              <a:rPr lang="en-US" sz="1400" dirty="0"/>
              <a:t>&lt;&lt;extend&gt;&gt;</a:t>
            </a:r>
          </a:p>
        </p:txBody>
      </p:sp>
      <p:pic>
        <p:nvPicPr>
          <p:cNvPr id="82" name="Picture 81"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 calcmode="lin" valueType="num">
                                      <p:cBhvr additive="base">
                                        <p:cTn id="12" dur="500" fill="hold"/>
                                        <p:tgtEl>
                                          <p:spTgt spid="108"/>
                                        </p:tgtEl>
                                        <p:attrNameLst>
                                          <p:attrName>ppt_x</p:attrName>
                                        </p:attrNameLst>
                                      </p:cBhvr>
                                      <p:tavLst>
                                        <p:tav tm="0">
                                          <p:val>
                                            <p:strVal val="1+#ppt_w/2"/>
                                          </p:val>
                                        </p:tav>
                                        <p:tav tm="100000">
                                          <p:val>
                                            <p:strVal val="#ppt_x"/>
                                          </p:val>
                                        </p:tav>
                                      </p:tavLst>
                                    </p:anim>
                                    <p:anim calcmode="lin" valueType="num">
                                      <p:cBhvr additive="base">
                                        <p:cTn id="13"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slide(fromBottom)">
                                      <p:cBhvr>
                                        <p:cTn id="18" dur="500"/>
                                        <p:tgtEl>
                                          <p:spTgt spid="1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blinds(horizontal)">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slide(fromBottom)">
                                      <p:cBhvr>
                                        <p:cTn id="28" dur="500"/>
                                        <p:tgtEl>
                                          <p:spTgt spid="116"/>
                                        </p:tgtEl>
                                      </p:cBhvr>
                                    </p:animEffect>
                                  </p:childTnLst>
                                </p:cTn>
                              </p:par>
                              <p:par>
                                <p:cTn id="29" presetID="12" presetClass="entr" presetSubtype="4"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slide(fromBottom)">
                                      <p:cBhvr>
                                        <p:cTn id="3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3" grpId="0" animBg="1"/>
      <p:bldP spid="1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914400"/>
            <a:ext cx="4648200" cy="990600"/>
          </a:xfrm>
        </p:spPr>
        <p:txBody>
          <a:bodyPr/>
          <a:lstStyle/>
          <a:p>
            <a:r>
              <a:rPr lang="en-US" dirty="0"/>
              <a:t>Generalization</a:t>
            </a:r>
          </a:p>
        </p:txBody>
      </p:sp>
      <p:sp>
        <p:nvSpPr>
          <p:cNvPr id="3" name="Content Placeholder 2"/>
          <p:cNvSpPr>
            <a:spLocks noGrp="1"/>
          </p:cNvSpPr>
          <p:nvPr>
            <p:ph sz="quarter" idx="1"/>
          </p:nvPr>
        </p:nvSpPr>
        <p:spPr>
          <a:xfrm>
            <a:off x="381000" y="5943600"/>
            <a:ext cx="8229600" cy="213360"/>
          </a:xfrm>
        </p:spPr>
        <p:txBody>
          <a:bodyPr>
            <a:normAutofit fontScale="40000" lnSpcReduction="20000"/>
          </a:bodyPr>
          <a:lstStyle/>
          <a:p>
            <a:endParaRPr lang="en-US" dirty="0"/>
          </a:p>
        </p:txBody>
      </p:sp>
      <p:sp>
        <p:nvSpPr>
          <p:cNvPr id="5" name="TextBox 4"/>
          <p:cNvSpPr txBox="1"/>
          <p:nvPr/>
        </p:nvSpPr>
        <p:spPr>
          <a:xfrm>
            <a:off x="609600" y="2133600"/>
            <a:ext cx="7848600" cy="1631216"/>
          </a:xfrm>
          <a:prstGeom prst="rect">
            <a:avLst/>
          </a:prstGeom>
          <a:noFill/>
        </p:spPr>
        <p:txBody>
          <a:bodyPr wrap="square" rtlCol="0">
            <a:spAutoFit/>
          </a:bodyPr>
          <a:lstStyle/>
          <a:p>
            <a:pPr lvl="1" indent="-457200">
              <a:buFont typeface="+mj-lt"/>
              <a:buAutoNum type="arabicPeriod"/>
            </a:pPr>
            <a:r>
              <a:rPr lang="en-GB" altLang="en-US" sz="2000" dirty="0"/>
              <a:t>A parent use case can be generalized by specific use cases</a:t>
            </a:r>
          </a:p>
          <a:p>
            <a:pPr lvl="1" indent="-457200">
              <a:buFont typeface="+mj-lt"/>
              <a:buAutoNum type="arabicPeriod"/>
            </a:pPr>
            <a:r>
              <a:rPr lang="en-GB" altLang="en-US" sz="2000" dirty="0"/>
              <a:t>Specific use cases inherits the parent behaviour and also adds something new.</a:t>
            </a:r>
          </a:p>
          <a:p>
            <a:pPr lvl="1" indent="-457200">
              <a:buFont typeface="+mj-lt"/>
              <a:buAutoNum type="arabicPeriod"/>
            </a:pPr>
            <a:r>
              <a:rPr lang="en-GB" altLang="en-US" sz="2000" dirty="0"/>
              <a:t>It is shown using a arrow to the parent use case from the child use cases.  </a:t>
            </a:r>
          </a:p>
        </p:txBody>
      </p:sp>
      <p:sp>
        <p:nvSpPr>
          <p:cNvPr id="9" name="Oval 8"/>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Parent Use Case</a:t>
            </a:r>
          </a:p>
        </p:txBody>
      </p:sp>
      <p:sp>
        <p:nvSpPr>
          <p:cNvPr id="10" name="Oval 9"/>
          <p:cNvSpPr/>
          <p:nvPr/>
        </p:nvSpPr>
        <p:spPr>
          <a:xfrm>
            <a:off x="4876800" y="5410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Child Use Case</a:t>
            </a:r>
          </a:p>
        </p:txBody>
      </p:sp>
      <p:sp>
        <p:nvSpPr>
          <p:cNvPr id="11" name="Oval 10"/>
          <p:cNvSpPr/>
          <p:nvPr/>
        </p:nvSpPr>
        <p:spPr>
          <a:xfrm>
            <a:off x="4876800" y="43434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Child Use Case</a:t>
            </a:r>
          </a:p>
        </p:txBody>
      </p:sp>
      <p:grpSp>
        <p:nvGrpSpPr>
          <p:cNvPr id="12" name="Group 103"/>
          <p:cNvGrpSpPr/>
          <p:nvPr/>
        </p:nvGrpSpPr>
        <p:grpSpPr>
          <a:xfrm>
            <a:off x="4419600" y="4800600"/>
            <a:ext cx="457200" cy="1066800"/>
            <a:chOff x="4419600" y="4800600"/>
            <a:chExt cx="457200" cy="1066800"/>
          </a:xfrm>
        </p:grpSpPr>
        <p:cxnSp>
          <p:nvCxnSpPr>
            <p:cNvPr id="13" name="Elbow Connector 12"/>
            <p:cNvCxnSpPr>
              <a:stCxn id="11" idx="2"/>
              <a:endCxn id="9" idx="6"/>
            </p:cNvCxnSpPr>
            <p:nvPr/>
          </p:nvCxnSpPr>
          <p:spPr>
            <a:xfrm rot="10800000" flipV="1">
              <a:off x="4419600" y="4800600"/>
              <a:ext cx="457200" cy="53340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2"/>
              <a:endCxn id="9" idx="6"/>
            </p:cNvCxnSpPr>
            <p:nvPr/>
          </p:nvCxnSpPr>
          <p:spPr>
            <a:xfrm rot="10800000">
              <a:off x="4419600" y="5334000"/>
              <a:ext cx="457200" cy="533400"/>
            </a:xfrm>
            <a:prstGeom prst="bentConnector3">
              <a:avLst>
                <a:gd name="adj1" fmla="val 50000"/>
              </a:avLst>
            </a:prstGeom>
            <a:ln w="254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pic>
        <p:nvPicPr>
          <p:cNvPr id="19" name="Picture 18"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lide(fromBottom)">
                                      <p:cBhvr>
                                        <p:cTn id="10" dur="500"/>
                                        <p:tgtEl>
                                          <p:spTgt spid="9"/>
                                        </p:tgtEl>
                                      </p:cBhvr>
                                    </p:animEffect>
                                  </p:childTnLst>
                                </p:cTn>
                              </p:par>
                              <p:par>
                                <p:cTn id="11" presetID="1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lide(fromBottom)">
                                      <p:cBhvr>
                                        <p:cTn id="13" dur="500"/>
                                        <p:tgtEl>
                                          <p:spTgt spid="12"/>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lide(fromBottom)">
                                      <p:cBhvr>
                                        <p:cTn id="16" dur="500"/>
                                        <p:tgtEl>
                                          <p:spTgt spid="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Bottom)">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slide(fromBottom)">
                                      <p:cBhvr>
                                        <p:cTn id="24" dur="500"/>
                                        <p:tgtEl>
                                          <p:spTgt spid="5">
                                            <p:txEl>
                                              <p:pRg st="1" end="1"/>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slide(fromBottom)">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9">
            <a:extLst>
              <a:ext uri="{FF2B5EF4-FFF2-40B4-BE49-F238E27FC236}">
                <a16:creationId xmlns:a16="http://schemas.microsoft.com/office/drawing/2014/main" id="{C37AB080-3DF1-42FE-8DB0-8B866E2ABD5A}"/>
              </a:ext>
            </a:extLst>
          </p:cNvPr>
          <p:cNvGrpSpPr>
            <a:grpSpLocks/>
          </p:cNvGrpSpPr>
          <p:nvPr/>
        </p:nvGrpSpPr>
        <p:grpSpPr bwMode="auto">
          <a:xfrm>
            <a:off x="533400" y="685800"/>
            <a:ext cx="533400" cy="1142999"/>
            <a:chOff x="4254" y="2630"/>
            <a:chExt cx="528" cy="1219"/>
          </a:xfrm>
        </p:grpSpPr>
        <p:sp>
          <p:nvSpPr>
            <p:cNvPr id="6"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8"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 name="Group 9">
            <a:extLst>
              <a:ext uri="{FF2B5EF4-FFF2-40B4-BE49-F238E27FC236}">
                <a16:creationId xmlns:a16="http://schemas.microsoft.com/office/drawing/2014/main" id="{C37AB080-3DF1-42FE-8DB0-8B866E2ABD5A}"/>
              </a:ext>
            </a:extLst>
          </p:cNvPr>
          <p:cNvGrpSpPr>
            <a:grpSpLocks/>
          </p:cNvGrpSpPr>
          <p:nvPr/>
        </p:nvGrpSpPr>
        <p:grpSpPr bwMode="auto">
          <a:xfrm>
            <a:off x="381000" y="4648200"/>
            <a:ext cx="533400" cy="1142999"/>
            <a:chOff x="4254" y="2630"/>
            <a:chExt cx="528" cy="1219"/>
          </a:xfrm>
        </p:grpSpPr>
        <p:sp>
          <p:nvSpPr>
            <p:cNvPr id="12"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4"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5" name="Group 9">
            <a:extLst>
              <a:ext uri="{FF2B5EF4-FFF2-40B4-BE49-F238E27FC236}">
                <a16:creationId xmlns:a16="http://schemas.microsoft.com/office/drawing/2014/main" id="{C37AB080-3DF1-42FE-8DB0-8B866E2ABD5A}"/>
              </a:ext>
            </a:extLst>
          </p:cNvPr>
          <p:cNvGrpSpPr>
            <a:grpSpLocks/>
          </p:cNvGrpSpPr>
          <p:nvPr/>
        </p:nvGrpSpPr>
        <p:grpSpPr bwMode="auto">
          <a:xfrm>
            <a:off x="7696200" y="2667000"/>
            <a:ext cx="533400" cy="1142999"/>
            <a:chOff x="4254" y="2630"/>
            <a:chExt cx="528" cy="1219"/>
          </a:xfrm>
        </p:grpSpPr>
        <p:sp>
          <p:nvSpPr>
            <p:cNvPr id="18"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20"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1"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3" name="TextBox 22"/>
          <p:cNvSpPr txBox="1"/>
          <p:nvPr/>
        </p:nvSpPr>
        <p:spPr>
          <a:xfrm>
            <a:off x="381000" y="1828800"/>
            <a:ext cx="830677" cy="369332"/>
          </a:xfrm>
          <a:prstGeom prst="rect">
            <a:avLst/>
          </a:prstGeom>
          <a:noFill/>
        </p:spPr>
        <p:txBody>
          <a:bodyPr wrap="none" rtlCol="0">
            <a:spAutoFit/>
          </a:bodyPr>
          <a:lstStyle/>
          <a:p>
            <a:r>
              <a:rPr lang="en-US" dirty="0"/>
              <a:t>Patient</a:t>
            </a:r>
          </a:p>
        </p:txBody>
      </p:sp>
      <p:sp>
        <p:nvSpPr>
          <p:cNvPr id="24" name="TextBox 23"/>
          <p:cNvSpPr txBox="1"/>
          <p:nvPr/>
        </p:nvSpPr>
        <p:spPr>
          <a:xfrm>
            <a:off x="0" y="5791200"/>
            <a:ext cx="1364476" cy="369332"/>
          </a:xfrm>
          <a:prstGeom prst="rect">
            <a:avLst/>
          </a:prstGeom>
          <a:noFill/>
        </p:spPr>
        <p:txBody>
          <a:bodyPr wrap="none" rtlCol="0">
            <a:spAutoFit/>
          </a:bodyPr>
          <a:lstStyle/>
          <a:p>
            <a:r>
              <a:rPr lang="en-US" dirty="0"/>
              <a:t>Management</a:t>
            </a:r>
          </a:p>
        </p:txBody>
      </p:sp>
      <p:sp>
        <p:nvSpPr>
          <p:cNvPr id="25" name="TextBox 24"/>
          <p:cNvSpPr txBox="1"/>
          <p:nvPr/>
        </p:nvSpPr>
        <p:spPr>
          <a:xfrm>
            <a:off x="7467600" y="4038600"/>
            <a:ext cx="1371600" cy="646331"/>
          </a:xfrm>
          <a:prstGeom prst="rect">
            <a:avLst/>
          </a:prstGeom>
          <a:noFill/>
        </p:spPr>
        <p:txBody>
          <a:bodyPr wrap="square" rtlCol="0">
            <a:spAutoFit/>
          </a:bodyPr>
          <a:lstStyle/>
          <a:p>
            <a:r>
              <a:rPr lang="en-US" dirty="0"/>
              <a:t>Payment System</a:t>
            </a:r>
          </a:p>
        </p:txBody>
      </p:sp>
      <p:sp>
        <p:nvSpPr>
          <p:cNvPr id="26" name="Oval 25"/>
          <p:cNvSpPr/>
          <p:nvPr/>
        </p:nvSpPr>
        <p:spPr>
          <a:xfrm>
            <a:off x="2438400" y="457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a:t>
            </a:r>
          </a:p>
        </p:txBody>
      </p:sp>
      <p:sp>
        <p:nvSpPr>
          <p:cNvPr id="27" name="Oval 26"/>
          <p:cNvSpPr/>
          <p:nvPr/>
        </p:nvSpPr>
        <p:spPr>
          <a:xfrm>
            <a:off x="2438400" y="16002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Appointment</a:t>
            </a:r>
          </a:p>
        </p:txBody>
      </p:sp>
      <p:sp>
        <p:nvSpPr>
          <p:cNvPr id="28" name="Oval 27"/>
          <p:cNvSpPr/>
          <p:nvPr/>
        </p:nvSpPr>
        <p:spPr>
          <a:xfrm>
            <a:off x="2514600" y="25908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Appointment</a:t>
            </a:r>
          </a:p>
        </p:txBody>
      </p:sp>
      <p:sp>
        <p:nvSpPr>
          <p:cNvPr id="29" name="Oval 28"/>
          <p:cNvSpPr/>
          <p:nvPr/>
        </p:nvSpPr>
        <p:spPr>
          <a:xfrm>
            <a:off x="2590800" y="3810000"/>
            <a:ext cx="21336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Appointment</a:t>
            </a:r>
          </a:p>
        </p:txBody>
      </p:sp>
      <p:sp>
        <p:nvSpPr>
          <p:cNvPr id="30" name="Oval 29"/>
          <p:cNvSpPr/>
          <p:nvPr/>
        </p:nvSpPr>
        <p:spPr>
          <a:xfrm>
            <a:off x="2590800" y="4876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Payment</a:t>
            </a:r>
          </a:p>
        </p:txBody>
      </p:sp>
      <p:sp>
        <p:nvSpPr>
          <p:cNvPr id="31" name="Oval 30"/>
          <p:cNvSpPr/>
          <p:nvPr/>
        </p:nvSpPr>
        <p:spPr>
          <a:xfrm>
            <a:off x="5410200" y="304800"/>
            <a:ext cx="1524000" cy="7620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Verify Password</a:t>
            </a:r>
          </a:p>
        </p:txBody>
      </p:sp>
      <p:sp>
        <p:nvSpPr>
          <p:cNvPr id="32" name="Oval 31"/>
          <p:cNvSpPr/>
          <p:nvPr/>
        </p:nvSpPr>
        <p:spPr>
          <a:xfrm>
            <a:off x="4800600" y="14478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Display Error</a:t>
            </a:r>
          </a:p>
        </p:txBody>
      </p:sp>
      <p:sp>
        <p:nvSpPr>
          <p:cNvPr id="33" name="Oval 32"/>
          <p:cNvSpPr/>
          <p:nvPr/>
        </p:nvSpPr>
        <p:spPr>
          <a:xfrm>
            <a:off x="4876800" y="54102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Payment by Card</a:t>
            </a:r>
          </a:p>
        </p:txBody>
      </p:sp>
      <p:sp>
        <p:nvSpPr>
          <p:cNvPr id="34" name="Oval 33"/>
          <p:cNvSpPr/>
          <p:nvPr/>
        </p:nvSpPr>
        <p:spPr>
          <a:xfrm>
            <a:off x="4876800" y="43434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Payment by </a:t>
            </a:r>
            <a:r>
              <a:rPr lang="en-US" dirty="0" err="1">
                <a:solidFill>
                  <a:schemeClr val="tx1"/>
                </a:solidFill>
              </a:rPr>
              <a:t>Bkash</a:t>
            </a:r>
            <a:endParaRPr lang="en-US" dirty="0">
              <a:solidFill>
                <a:schemeClr val="tx1"/>
              </a:solidFill>
            </a:endParaRPr>
          </a:p>
        </p:txBody>
      </p:sp>
      <p:cxnSp>
        <p:nvCxnSpPr>
          <p:cNvPr id="36" name="Straight Connector 35"/>
          <p:cNvCxnSpPr>
            <a:endCxn id="26" idx="2"/>
          </p:cNvCxnSpPr>
          <p:nvPr/>
        </p:nvCxnSpPr>
        <p:spPr>
          <a:xfrm flipV="1">
            <a:off x="1143000" y="914400"/>
            <a:ext cx="129540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7" idx="2"/>
          </p:cNvCxnSpPr>
          <p:nvPr/>
        </p:nvCxnSpPr>
        <p:spPr>
          <a:xfrm>
            <a:off x="1143000" y="1447800"/>
            <a:ext cx="1295400" cy="60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990600" y="3276600"/>
            <a:ext cx="167640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9" idx="2"/>
          </p:cNvCxnSpPr>
          <p:nvPr/>
        </p:nvCxnSpPr>
        <p:spPr>
          <a:xfrm>
            <a:off x="1143000" y="1447800"/>
            <a:ext cx="1447800" cy="2819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1"/>
          <p:cNvGrpSpPr/>
          <p:nvPr/>
        </p:nvGrpSpPr>
        <p:grpSpPr>
          <a:xfrm>
            <a:off x="1143000" y="1447800"/>
            <a:ext cx="1447800" cy="3886200"/>
            <a:chOff x="1143000" y="1447800"/>
            <a:chExt cx="1447800" cy="3886200"/>
          </a:xfrm>
        </p:grpSpPr>
        <p:cxnSp>
          <p:nvCxnSpPr>
            <p:cNvPr id="46" name="Straight Connector 45"/>
            <p:cNvCxnSpPr>
              <a:endCxn id="30" idx="2"/>
            </p:cNvCxnSpPr>
            <p:nvPr/>
          </p:nvCxnSpPr>
          <p:spPr>
            <a:xfrm>
              <a:off x="1371600" y="2895600"/>
              <a:ext cx="1219200" cy="2438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3000" y="1447800"/>
              <a:ext cx="228600" cy="1524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02"/>
          <p:cNvGrpSpPr/>
          <p:nvPr/>
        </p:nvGrpSpPr>
        <p:grpSpPr>
          <a:xfrm>
            <a:off x="4151778" y="3352800"/>
            <a:ext cx="3620622" cy="1657911"/>
            <a:chOff x="4151778" y="3352800"/>
            <a:chExt cx="3620622" cy="1657911"/>
          </a:xfrm>
        </p:grpSpPr>
        <p:cxnSp>
          <p:nvCxnSpPr>
            <p:cNvPr id="55" name="Straight Connector 54"/>
            <p:cNvCxnSpPr/>
            <p:nvPr/>
          </p:nvCxnSpPr>
          <p:spPr>
            <a:xfrm flipH="1">
              <a:off x="5257800" y="3352800"/>
              <a:ext cx="251460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30" idx="7"/>
            </p:cNvCxnSpPr>
            <p:nvPr/>
          </p:nvCxnSpPr>
          <p:spPr>
            <a:xfrm flipH="1">
              <a:off x="4151778" y="4191000"/>
              <a:ext cx="1106022" cy="8197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103"/>
          <p:cNvGrpSpPr/>
          <p:nvPr/>
        </p:nvGrpSpPr>
        <p:grpSpPr>
          <a:xfrm>
            <a:off x="4419600" y="4800600"/>
            <a:ext cx="457200" cy="1066800"/>
            <a:chOff x="4419600" y="4800600"/>
            <a:chExt cx="457200" cy="1066800"/>
          </a:xfrm>
        </p:grpSpPr>
        <p:cxnSp>
          <p:nvCxnSpPr>
            <p:cNvPr id="65" name="Elbow Connector 64"/>
            <p:cNvCxnSpPr>
              <a:stCxn id="34" idx="2"/>
              <a:endCxn id="30" idx="6"/>
            </p:cNvCxnSpPr>
            <p:nvPr/>
          </p:nvCxnSpPr>
          <p:spPr>
            <a:xfrm rot="10800000" flipV="1">
              <a:off x="4419600" y="4800600"/>
              <a:ext cx="457200" cy="53340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3" idx="2"/>
              <a:endCxn id="30" idx="6"/>
            </p:cNvCxnSpPr>
            <p:nvPr/>
          </p:nvCxnSpPr>
          <p:spPr>
            <a:xfrm rot="10800000">
              <a:off x="4419600" y="5334000"/>
              <a:ext cx="457200" cy="533400"/>
            </a:xfrm>
            <a:prstGeom prst="bentConnector3">
              <a:avLst>
                <a:gd name="adj1" fmla="val 50000"/>
              </a:avLst>
            </a:prstGeom>
            <a:ln w="254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838200" y="3048000"/>
            <a:ext cx="609600" cy="1512332"/>
            <a:chOff x="838200" y="3048000"/>
            <a:chExt cx="609600" cy="1512332"/>
          </a:xfrm>
        </p:grpSpPr>
        <p:grpSp>
          <p:nvGrpSpPr>
            <p:cNvPr id="38" name="Group 9">
              <a:extLst>
                <a:ext uri="{FF2B5EF4-FFF2-40B4-BE49-F238E27FC236}">
                  <a16:creationId xmlns:a16="http://schemas.microsoft.com/office/drawing/2014/main" id="{C37AB080-3DF1-42FE-8DB0-8B866E2ABD5A}"/>
                </a:ext>
              </a:extLst>
            </p:cNvPr>
            <p:cNvGrpSpPr>
              <a:grpSpLocks/>
            </p:cNvGrpSpPr>
            <p:nvPr/>
          </p:nvGrpSpPr>
          <p:grpSpPr bwMode="auto">
            <a:xfrm>
              <a:off x="914400" y="3048000"/>
              <a:ext cx="533400" cy="1142999"/>
              <a:chOff x="4254" y="2630"/>
              <a:chExt cx="528" cy="1219"/>
            </a:xfrm>
          </p:grpSpPr>
          <p:sp>
            <p:nvSpPr>
              <p:cNvPr id="69"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0"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71"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2"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3"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80" name="TextBox 79"/>
            <p:cNvSpPr txBox="1"/>
            <p:nvPr/>
          </p:nvSpPr>
          <p:spPr>
            <a:xfrm>
              <a:off x="838200" y="4191000"/>
              <a:ext cx="543739" cy="369332"/>
            </a:xfrm>
            <a:prstGeom prst="rect">
              <a:avLst/>
            </a:prstGeom>
            <a:noFill/>
          </p:spPr>
          <p:txBody>
            <a:bodyPr wrap="none" rtlCol="0">
              <a:spAutoFit/>
            </a:bodyPr>
            <a:lstStyle/>
            <a:p>
              <a:r>
                <a:rPr lang="en-US" dirty="0"/>
                <a:t>Old</a:t>
              </a:r>
            </a:p>
          </p:txBody>
        </p:sp>
      </p:grpSp>
      <p:grpSp>
        <p:nvGrpSpPr>
          <p:cNvPr id="87" name="Group 86"/>
          <p:cNvGrpSpPr/>
          <p:nvPr/>
        </p:nvGrpSpPr>
        <p:grpSpPr>
          <a:xfrm>
            <a:off x="0" y="3048000"/>
            <a:ext cx="685800" cy="1512332"/>
            <a:chOff x="0" y="3048000"/>
            <a:chExt cx="685800" cy="1512332"/>
          </a:xfrm>
        </p:grpSpPr>
        <p:grpSp>
          <p:nvGrpSpPr>
            <p:cNvPr id="39" name="Group 9">
              <a:extLst>
                <a:ext uri="{FF2B5EF4-FFF2-40B4-BE49-F238E27FC236}">
                  <a16:creationId xmlns:a16="http://schemas.microsoft.com/office/drawing/2014/main" id="{C37AB080-3DF1-42FE-8DB0-8B866E2ABD5A}"/>
                </a:ext>
              </a:extLst>
            </p:cNvPr>
            <p:cNvGrpSpPr>
              <a:grpSpLocks/>
            </p:cNvGrpSpPr>
            <p:nvPr/>
          </p:nvGrpSpPr>
          <p:grpSpPr bwMode="auto">
            <a:xfrm>
              <a:off x="152400" y="3048000"/>
              <a:ext cx="533400" cy="1142999"/>
              <a:chOff x="4254" y="2630"/>
              <a:chExt cx="528" cy="1219"/>
            </a:xfrm>
          </p:grpSpPr>
          <p:sp>
            <p:nvSpPr>
              <p:cNvPr id="75"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6"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77"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8"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9"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81" name="TextBox 80"/>
            <p:cNvSpPr txBox="1"/>
            <p:nvPr/>
          </p:nvSpPr>
          <p:spPr>
            <a:xfrm>
              <a:off x="0" y="4191000"/>
              <a:ext cx="638060" cy="369332"/>
            </a:xfrm>
            <a:prstGeom prst="rect">
              <a:avLst/>
            </a:prstGeom>
            <a:noFill/>
          </p:spPr>
          <p:txBody>
            <a:bodyPr wrap="none" rtlCol="0">
              <a:spAutoFit/>
            </a:bodyPr>
            <a:lstStyle/>
            <a:p>
              <a:r>
                <a:rPr lang="en-US" dirty="0"/>
                <a:t>New</a:t>
              </a:r>
            </a:p>
          </p:txBody>
        </p:sp>
      </p:grpSp>
      <p:sp>
        <p:nvSpPr>
          <p:cNvPr id="83" name="Oval 82"/>
          <p:cNvSpPr/>
          <p:nvPr/>
        </p:nvSpPr>
        <p:spPr>
          <a:xfrm>
            <a:off x="5105400" y="2514600"/>
            <a:ext cx="20574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Print Appointment</a:t>
            </a:r>
          </a:p>
        </p:txBody>
      </p:sp>
      <p:grpSp>
        <p:nvGrpSpPr>
          <p:cNvPr id="41" name="Group 100"/>
          <p:cNvGrpSpPr/>
          <p:nvPr/>
        </p:nvGrpSpPr>
        <p:grpSpPr>
          <a:xfrm>
            <a:off x="1295400" y="3295089"/>
            <a:ext cx="4111299" cy="591111"/>
            <a:chOff x="1295400" y="3295089"/>
            <a:chExt cx="4111299" cy="591111"/>
          </a:xfrm>
        </p:grpSpPr>
        <p:cxnSp>
          <p:nvCxnSpPr>
            <p:cNvPr id="93" name="Straight Connector 92"/>
            <p:cNvCxnSpPr>
              <a:stCxn id="83" idx="3"/>
            </p:cNvCxnSpPr>
            <p:nvPr/>
          </p:nvCxnSpPr>
          <p:spPr>
            <a:xfrm flipH="1">
              <a:off x="2590800" y="3295089"/>
              <a:ext cx="2815899" cy="5149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1295400" y="3810000"/>
              <a:ext cx="1295400" cy="76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p:cNvCxnSpPr>
            <a:endCxn id="31" idx="2"/>
          </p:cNvCxnSpPr>
          <p:nvPr/>
        </p:nvCxnSpPr>
        <p:spPr>
          <a:xfrm flipV="1">
            <a:off x="4343400" y="685800"/>
            <a:ext cx="1066800" cy="2286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32" idx="0"/>
          </p:cNvCxnSpPr>
          <p:nvPr/>
        </p:nvCxnSpPr>
        <p:spPr>
          <a:xfrm flipH="1" flipV="1">
            <a:off x="4191000" y="990600"/>
            <a:ext cx="1524000" cy="45720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83" idx="4"/>
            <a:endCxn id="29" idx="7"/>
          </p:cNvCxnSpPr>
          <p:nvPr/>
        </p:nvCxnSpPr>
        <p:spPr>
          <a:xfrm flipH="1">
            <a:off x="4411941" y="3429000"/>
            <a:ext cx="1722159" cy="514911"/>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rot="21413991">
            <a:off x="4808078" y="3612354"/>
            <a:ext cx="1153032" cy="307777"/>
          </a:xfrm>
          <a:prstGeom prst="rect">
            <a:avLst/>
          </a:prstGeom>
          <a:solidFill>
            <a:schemeClr val="bg2">
              <a:lumMod val="90000"/>
            </a:schemeClr>
          </a:solidFill>
        </p:spPr>
        <p:txBody>
          <a:bodyPr wrap="square" rtlCol="0">
            <a:spAutoFit/>
          </a:bodyPr>
          <a:lstStyle/>
          <a:p>
            <a:r>
              <a:rPr lang="en-US" sz="1400" dirty="0"/>
              <a:t>&lt;&lt;extend&gt;&gt;</a:t>
            </a:r>
          </a:p>
        </p:txBody>
      </p:sp>
      <p:sp>
        <p:nvSpPr>
          <p:cNvPr id="120" name="TextBox 119"/>
          <p:cNvSpPr txBox="1"/>
          <p:nvPr/>
        </p:nvSpPr>
        <p:spPr>
          <a:xfrm rot="2339841">
            <a:off x="4044418" y="633191"/>
            <a:ext cx="1244778" cy="307777"/>
          </a:xfrm>
          <a:prstGeom prst="rect">
            <a:avLst/>
          </a:prstGeom>
          <a:solidFill>
            <a:schemeClr val="bg2">
              <a:lumMod val="90000"/>
            </a:schemeClr>
          </a:solidFill>
        </p:spPr>
        <p:txBody>
          <a:bodyPr wrap="square" rtlCol="0">
            <a:spAutoFit/>
          </a:bodyPr>
          <a:lstStyle/>
          <a:p>
            <a:r>
              <a:rPr lang="en-US" sz="1400" dirty="0"/>
              <a:t>&lt;&lt;include&gt;&gt;</a:t>
            </a:r>
          </a:p>
        </p:txBody>
      </p:sp>
      <p:sp>
        <p:nvSpPr>
          <p:cNvPr id="114" name="TextBox 113"/>
          <p:cNvSpPr txBox="1"/>
          <p:nvPr/>
        </p:nvSpPr>
        <p:spPr>
          <a:xfrm rot="20729539">
            <a:off x="4134355" y="1134929"/>
            <a:ext cx="1191455" cy="307777"/>
          </a:xfrm>
          <a:prstGeom prst="rect">
            <a:avLst/>
          </a:prstGeom>
          <a:solidFill>
            <a:schemeClr val="bg2">
              <a:lumMod val="90000"/>
            </a:schemeClr>
          </a:solidFill>
        </p:spPr>
        <p:txBody>
          <a:bodyPr wrap="square" rtlCol="0">
            <a:spAutoFit/>
          </a:bodyPr>
          <a:lstStyle/>
          <a:p>
            <a:r>
              <a:rPr lang="en-US" sz="1400" dirty="0"/>
              <a:t>&lt;&lt;extend&gt;&gt;</a:t>
            </a:r>
          </a:p>
        </p:txBody>
      </p:sp>
      <p:grpSp>
        <p:nvGrpSpPr>
          <p:cNvPr id="74" name="Group 103"/>
          <p:cNvGrpSpPr/>
          <p:nvPr/>
        </p:nvGrpSpPr>
        <p:grpSpPr>
          <a:xfrm rot="5400000">
            <a:off x="457200" y="2133600"/>
            <a:ext cx="609600" cy="762000"/>
            <a:chOff x="4419600" y="4953000"/>
            <a:chExt cx="609600" cy="762000"/>
          </a:xfrm>
        </p:grpSpPr>
        <p:cxnSp>
          <p:nvCxnSpPr>
            <p:cNvPr id="82" name="Elbow Connector 81"/>
            <p:cNvCxnSpPr/>
            <p:nvPr/>
          </p:nvCxnSpPr>
          <p:spPr>
            <a:xfrm rot="10800000" flipV="1">
              <a:off x="4419600" y="4953000"/>
              <a:ext cx="609600" cy="381000"/>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flipH="1" flipV="1">
              <a:off x="4419600" y="5334000"/>
              <a:ext cx="609600" cy="381000"/>
            </a:xfrm>
            <a:prstGeom prst="bentConnector3">
              <a:avLst>
                <a:gd name="adj1" fmla="val 50000"/>
              </a:avLst>
            </a:prstGeom>
            <a:ln w="2540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pic>
        <p:nvPicPr>
          <p:cNvPr id="89" name="Picture 88"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slide(fromBottom)">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0-#ppt_w/2"/>
                                          </p:val>
                                        </p:tav>
                                        <p:tav tm="100000">
                                          <p:val>
                                            <p:strVal val="#ppt_x"/>
                                          </p:val>
                                        </p:tav>
                                      </p:tavLst>
                                    </p:anim>
                                    <p:anim calcmode="lin" valueType="num">
                                      <p:cBhvr additive="base">
                                        <p:cTn id="23"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blinds(horizontal)">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blinds(horizontal)">
                                      <p:cBhvr>
                                        <p:cTn id="33" dur="500"/>
                                        <p:tgtEl>
                                          <p:spTgt spid="8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ppt_x"/>
                                          </p:val>
                                        </p:tav>
                                        <p:tav tm="100000">
                                          <p:val>
                                            <p:strVal val="#ppt_x"/>
                                          </p:val>
                                        </p:tav>
                                      </p:tavLst>
                                    </p:anim>
                                    <p:anim calcmode="lin" valueType="num">
                                      <p:cBhvr additive="base">
                                        <p:cTn id="3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pic>
        <p:nvPicPr>
          <p:cNvPr id="1026" name="Picture 2" descr="E:\Afrina\BRAC\Online Teaching\CSE 470\Slide Pics\teacher2.gif"/>
          <p:cNvPicPr>
            <a:picLocks noChangeAspect="1" noChangeArrowheads="1" noCrop="1"/>
          </p:cNvPicPr>
          <p:nvPr/>
        </p:nvPicPr>
        <p:blipFill>
          <a:blip r:embed="rId2" cstate="print"/>
          <a:srcRect/>
          <a:stretch>
            <a:fillRect/>
          </a:stretch>
        </p:blipFill>
        <p:spPr bwMode="auto">
          <a:xfrm>
            <a:off x="1219200" y="1524000"/>
            <a:ext cx="4762500" cy="4162425"/>
          </a:xfrm>
          <a:prstGeom prst="rect">
            <a:avLst/>
          </a:prstGeom>
          <a:noFill/>
        </p:spPr>
      </p:pic>
      <p:pic>
        <p:nvPicPr>
          <p:cNvPr id="6" name="Picture 5" descr="brac.png"/>
          <p:cNvPicPr>
            <a:picLocks noChangeAspect="1"/>
          </p:cNvPicPr>
          <p:nvPr/>
        </p:nvPicPr>
        <p:blipFill>
          <a:blip r:embed="rId3"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1" y="682109"/>
            <a:ext cx="4267200" cy="990600"/>
          </a:xfrm>
        </p:spPr>
        <p:txBody>
          <a:bodyPr>
            <a:normAutofit/>
          </a:bodyPr>
          <a:lstStyle/>
          <a:p>
            <a:r>
              <a:rPr lang="en-GB" altLang="en-US" b="1" dirty="0"/>
              <a:t>What is a Use Case</a:t>
            </a:r>
            <a:endParaRPr lang="en-US" b="1" dirty="0"/>
          </a:p>
        </p:txBody>
      </p:sp>
      <p:sp>
        <p:nvSpPr>
          <p:cNvPr id="4" name="TextBox 3"/>
          <p:cNvSpPr txBox="1"/>
          <p:nvPr/>
        </p:nvSpPr>
        <p:spPr>
          <a:xfrm>
            <a:off x="762001" y="1672709"/>
            <a:ext cx="7162799" cy="5109091"/>
          </a:xfrm>
          <a:prstGeom prst="rect">
            <a:avLst/>
          </a:prstGeom>
          <a:noFill/>
        </p:spPr>
        <p:txBody>
          <a:bodyPr wrap="square" rtlCol="0">
            <a:spAutoFit/>
          </a:bodyPr>
          <a:lstStyle/>
          <a:p>
            <a:pPr lvl="1">
              <a:buClr>
                <a:schemeClr val="tx1"/>
              </a:buClr>
              <a:buFont typeface="Arial" pitchFamily="34" charset="0"/>
              <a:buChar char="•"/>
            </a:pPr>
            <a:r>
              <a:rPr lang="en-GB" altLang="en-US" sz="2800" dirty="0"/>
              <a:t>Its used as one of the ways of requirement gathering and refinement</a:t>
            </a:r>
          </a:p>
          <a:p>
            <a:pPr lvl="1">
              <a:buClr>
                <a:schemeClr val="tx1"/>
              </a:buClr>
              <a:buFont typeface="Arial" pitchFamily="34" charset="0"/>
              <a:buChar char="•"/>
            </a:pPr>
            <a:r>
              <a:rPr lang="en-GB" altLang="en-US" sz="2800" dirty="0"/>
              <a:t>A </a:t>
            </a:r>
            <a:r>
              <a:rPr lang="en-GB" altLang="en-US" sz="2800" u="sng" dirty="0"/>
              <a:t>scenario</a:t>
            </a:r>
            <a:r>
              <a:rPr lang="en-GB" altLang="en-US" sz="2800" dirty="0"/>
              <a:t>-based technique in the UML. </a:t>
            </a:r>
          </a:p>
          <a:p>
            <a:pPr lvl="1">
              <a:buClr>
                <a:schemeClr val="tx1"/>
              </a:buClr>
              <a:buFont typeface="Arial" pitchFamily="34" charset="0"/>
              <a:buChar char="•"/>
            </a:pPr>
            <a:r>
              <a:rPr lang="en-GB" altLang="en-US" sz="2800" dirty="0"/>
              <a:t>A formal way of representing how a business system interacts with its environment.</a:t>
            </a:r>
          </a:p>
          <a:p>
            <a:pPr lvl="1">
              <a:buClr>
                <a:schemeClr val="tx1"/>
              </a:buClr>
              <a:buFont typeface="Arial" pitchFamily="34" charset="0"/>
              <a:buChar char="•"/>
            </a:pPr>
            <a:r>
              <a:rPr lang="en-GB" altLang="en-US" sz="2800" dirty="0"/>
              <a:t>Illustrates the activities that are performed by the users of the system</a:t>
            </a:r>
          </a:p>
          <a:p>
            <a:pPr lvl="1">
              <a:buClr>
                <a:schemeClr val="tx1"/>
              </a:buClr>
              <a:buFont typeface="Arial" pitchFamily="34" charset="0"/>
              <a:buChar char="•"/>
            </a:pPr>
            <a:r>
              <a:rPr lang="en-US" altLang="en-US" sz="2800" dirty="0"/>
              <a:t>A sequence of actions a system performs that yields a valuable result can be portrait in use case .</a:t>
            </a:r>
          </a:p>
          <a:p>
            <a:pPr>
              <a:buFont typeface="Arial" pitchFamily="34" charset="0"/>
              <a:buChar char="•"/>
            </a:pPr>
            <a:endParaRPr lang="en-US" dirty="0"/>
          </a:p>
        </p:txBody>
      </p:sp>
      <p:pic>
        <p:nvPicPr>
          <p:cNvPr id="5" name="Picture 4" descr="brac.png"/>
          <p:cNvPicPr>
            <a:picLocks noChangeAspect="1"/>
          </p:cNvPicPr>
          <p:nvPr/>
        </p:nvPicPr>
        <p:blipFill>
          <a:blip r:embed="rId2" cstate="print"/>
          <a:stretch>
            <a:fillRect/>
          </a:stretch>
        </p:blipFill>
        <p:spPr>
          <a:xfrm>
            <a:off x="7924800" y="58674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slide(fromBottom)">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slide(fromBottom)">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slide(fromBottom)">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850" y="1066800"/>
            <a:ext cx="2400300" cy="606367"/>
          </a:xfrm>
        </p:spPr>
        <p:txBody>
          <a:bodyPr/>
          <a:lstStyle/>
          <a:p>
            <a:pPr algn="ctr"/>
            <a:r>
              <a:rPr lang="en-US" b="1" dirty="0"/>
              <a:t>Scenario</a:t>
            </a:r>
          </a:p>
        </p:txBody>
      </p:sp>
      <p:sp>
        <p:nvSpPr>
          <p:cNvPr id="4" name="TextBox 3"/>
          <p:cNvSpPr txBox="1"/>
          <p:nvPr/>
        </p:nvSpPr>
        <p:spPr>
          <a:xfrm>
            <a:off x="1219200" y="1905000"/>
            <a:ext cx="6553200" cy="1200329"/>
          </a:xfrm>
          <a:prstGeom prst="rect">
            <a:avLst/>
          </a:prstGeom>
          <a:noFill/>
        </p:spPr>
        <p:txBody>
          <a:bodyPr wrap="square" rtlCol="0">
            <a:spAutoFit/>
          </a:bodyPr>
          <a:lstStyle/>
          <a:p>
            <a:r>
              <a:rPr lang="en-US" altLang="en-US" sz="2400" dirty="0"/>
              <a:t>Use case diagrams are closely connected to scenarios.  A </a:t>
            </a:r>
            <a:r>
              <a:rPr lang="en-US" altLang="en-US" sz="2400" b="1" dirty="0"/>
              <a:t>scenario</a:t>
            </a:r>
            <a:r>
              <a:rPr lang="en-US" altLang="en-US" sz="2400" dirty="0"/>
              <a:t> is an example of what happens when someone interacts with the system</a:t>
            </a:r>
            <a:endParaRPr lang="en-US" sz="2400" dirty="0"/>
          </a:p>
        </p:txBody>
      </p:sp>
      <p:pic>
        <p:nvPicPr>
          <p:cNvPr id="5" name="Picture 4"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28600"/>
            <a:ext cx="3886200" cy="762000"/>
          </a:xfrm>
        </p:spPr>
        <p:txBody>
          <a:bodyPr/>
          <a:lstStyle/>
          <a:p>
            <a:r>
              <a:rPr lang="en-US" dirty="0"/>
              <a:t>Sample Scenario</a:t>
            </a:r>
          </a:p>
        </p:txBody>
      </p:sp>
      <p:sp>
        <p:nvSpPr>
          <p:cNvPr id="3" name="Content Placeholder 2"/>
          <p:cNvSpPr>
            <a:spLocks noGrp="1"/>
          </p:cNvSpPr>
          <p:nvPr>
            <p:ph sz="quarter" idx="1"/>
          </p:nvPr>
        </p:nvSpPr>
        <p:spPr>
          <a:xfrm>
            <a:off x="381000" y="1143000"/>
            <a:ext cx="8229600" cy="2209800"/>
          </a:xfrm>
        </p:spPr>
        <p:txBody>
          <a:bodyPr>
            <a:normAutofit lnSpcReduction="10000"/>
          </a:bodyPr>
          <a:lstStyle/>
          <a:p>
            <a:pPr algn="just">
              <a:buNone/>
            </a:pPr>
            <a:r>
              <a:rPr lang="en-US" sz="2800" i="1" dirty="0"/>
              <a:t> An appointment scheduling app is offered to the patients. A patient can log in to the system, search and make appointments.  These appointments are set by management people of the doctors. The patients can also pay for the appointments through the app. </a:t>
            </a:r>
          </a:p>
        </p:txBody>
      </p:sp>
      <p:pic>
        <p:nvPicPr>
          <p:cNvPr id="5" name="Picture 4" descr="doctor_on_demand_ramotion_design.gif"/>
          <p:cNvPicPr>
            <a:picLocks noChangeAspect="1"/>
          </p:cNvPicPr>
          <p:nvPr/>
        </p:nvPicPr>
        <p:blipFill>
          <a:blip r:embed="rId2" cstate="print"/>
          <a:stretch>
            <a:fillRect/>
          </a:stretch>
        </p:blipFill>
        <p:spPr>
          <a:xfrm>
            <a:off x="4343400" y="3276600"/>
            <a:ext cx="4191000" cy="3009900"/>
          </a:xfrm>
          <a:prstGeom prst="rect">
            <a:avLst/>
          </a:prstGeom>
        </p:spPr>
      </p:pic>
      <p:pic>
        <p:nvPicPr>
          <p:cNvPr id="6" name="Picture 5" descr="brac.png"/>
          <p:cNvPicPr>
            <a:picLocks noChangeAspect="1"/>
          </p:cNvPicPr>
          <p:nvPr/>
        </p:nvPicPr>
        <p:blipFill>
          <a:blip r:embed="rId3"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iterate type="lt">
                                    <p:tmPct val="5000"/>
                                  </p:iterate>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consists of 4 elements</a:t>
            </a:r>
          </a:p>
        </p:txBody>
      </p:sp>
      <p:sp>
        <p:nvSpPr>
          <p:cNvPr id="3" name="Content Placeholder 2"/>
          <p:cNvSpPr>
            <a:spLocks noGrp="1"/>
          </p:cNvSpPr>
          <p:nvPr>
            <p:ph sz="quarter" idx="1"/>
          </p:nvPr>
        </p:nvSpPr>
        <p:spPr>
          <a:xfrm>
            <a:off x="5943600" y="5791200"/>
            <a:ext cx="2743200" cy="365760"/>
          </a:xfrm>
        </p:spPr>
        <p:txBody>
          <a:bodyPr>
            <a:normAutofit fontScale="85000" lnSpcReduction="20000"/>
          </a:bodyPr>
          <a:lstStyle/>
          <a:p>
            <a:endParaRPr lang="en-US" dirty="0"/>
          </a:p>
        </p:txBody>
      </p:sp>
      <p:sp>
        <p:nvSpPr>
          <p:cNvPr id="4" name="TextBox 3"/>
          <p:cNvSpPr txBox="1"/>
          <p:nvPr/>
        </p:nvSpPr>
        <p:spPr>
          <a:xfrm>
            <a:off x="2743200" y="1752600"/>
            <a:ext cx="1608133" cy="646331"/>
          </a:xfrm>
          <a:prstGeom prst="rect">
            <a:avLst/>
          </a:prstGeom>
          <a:noFill/>
        </p:spPr>
        <p:txBody>
          <a:bodyPr wrap="none" rtlCol="0">
            <a:spAutoFit/>
          </a:bodyPr>
          <a:lstStyle/>
          <a:p>
            <a:r>
              <a:rPr lang="en-US" sz="3600" b="1" i="1" dirty="0"/>
              <a:t>System</a:t>
            </a:r>
          </a:p>
        </p:txBody>
      </p:sp>
      <p:sp>
        <p:nvSpPr>
          <p:cNvPr id="5" name="TextBox 4"/>
          <p:cNvSpPr txBox="1"/>
          <p:nvPr/>
        </p:nvSpPr>
        <p:spPr>
          <a:xfrm>
            <a:off x="2057400" y="2514600"/>
            <a:ext cx="1285929" cy="646331"/>
          </a:xfrm>
          <a:prstGeom prst="rect">
            <a:avLst/>
          </a:prstGeom>
          <a:noFill/>
        </p:spPr>
        <p:txBody>
          <a:bodyPr wrap="none" rtlCol="0">
            <a:spAutoFit/>
          </a:bodyPr>
          <a:lstStyle/>
          <a:p>
            <a:r>
              <a:rPr lang="en-US" sz="3600" b="1" i="1" dirty="0"/>
              <a:t>Actor</a:t>
            </a:r>
          </a:p>
        </p:txBody>
      </p:sp>
      <p:sp>
        <p:nvSpPr>
          <p:cNvPr id="6" name="TextBox 5"/>
          <p:cNvSpPr txBox="1"/>
          <p:nvPr/>
        </p:nvSpPr>
        <p:spPr>
          <a:xfrm>
            <a:off x="1676400" y="3810000"/>
            <a:ext cx="2222083" cy="646331"/>
          </a:xfrm>
          <a:prstGeom prst="rect">
            <a:avLst/>
          </a:prstGeom>
          <a:noFill/>
        </p:spPr>
        <p:txBody>
          <a:bodyPr wrap="none" rtlCol="0">
            <a:spAutoFit/>
          </a:bodyPr>
          <a:lstStyle/>
          <a:p>
            <a:r>
              <a:rPr lang="en-US" sz="3600" b="1" i="1" dirty="0"/>
              <a:t>Use Cases</a:t>
            </a:r>
          </a:p>
        </p:txBody>
      </p:sp>
      <p:sp>
        <p:nvSpPr>
          <p:cNvPr id="7" name="TextBox 6"/>
          <p:cNvSpPr txBox="1"/>
          <p:nvPr/>
        </p:nvSpPr>
        <p:spPr>
          <a:xfrm>
            <a:off x="2286000" y="4800600"/>
            <a:ext cx="2887329" cy="646331"/>
          </a:xfrm>
          <a:prstGeom prst="rect">
            <a:avLst/>
          </a:prstGeom>
          <a:noFill/>
        </p:spPr>
        <p:txBody>
          <a:bodyPr wrap="none" rtlCol="0">
            <a:spAutoFit/>
          </a:bodyPr>
          <a:lstStyle/>
          <a:p>
            <a:r>
              <a:rPr lang="en-US" sz="3600" b="1" i="1" dirty="0"/>
              <a:t>Relationships</a:t>
            </a:r>
          </a:p>
        </p:txBody>
      </p:sp>
      <p:grpSp>
        <p:nvGrpSpPr>
          <p:cNvPr id="8" name="Group 9">
            <a:extLst>
              <a:ext uri="{FF2B5EF4-FFF2-40B4-BE49-F238E27FC236}">
                <a16:creationId xmlns:a16="http://schemas.microsoft.com/office/drawing/2014/main" id="{C37AB080-3DF1-42FE-8DB0-8B866E2ABD5A}"/>
              </a:ext>
            </a:extLst>
          </p:cNvPr>
          <p:cNvGrpSpPr>
            <a:grpSpLocks/>
          </p:cNvGrpSpPr>
          <p:nvPr/>
        </p:nvGrpSpPr>
        <p:grpSpPr bwMode="auto">
          <a:xfrm>
            <a:off x="4038600" y="2438400"/>
            <a:ext cx="533400" cy="1142999"/>
            <a:chOff x="4254" y="2630"/>
            <a:chExt cx="528" cy="1219"/>
          </a:xfrm>
        </p:grpSpPr>
        <p:sp>
          <p:nvSpPr>
            <p:cNvPr id="9"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11"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3"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14" name="Frame 13"/>
          <p:cNvSpPr/>
          <p:nvPr/>
        </p:nvSpPr>
        <p:spPr>
          <a:xfrm>
            <a:off x="4648200" y="1143000"/>
            <a:ext cx="685800" cy="1143000"/>
          </a:xfrm>
          <a:prstGeom prst="frame">
            <a:avLst>
              <a:gd name="adj1" fmla="val 4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p:nvSpPr>
        <p:spPr>
          <a:xfrm>
            <a:off x="4038600" y="3810000"/>
            <a:ext cx="1828800" cy="9144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5334000" y="5105400"/>
            <a:ext cx="1371600" cy="0"/>
          </a:xfrm>
          <a:prstGeom prst="straightConnector1">
            <a:avLst/>
          </a:prstGeom>
          <a:ln w="38100">
            <a:solidFill>
              <a:schemeClr val="tx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9" name="Picture 18"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lide(fromBottom)">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slide(fromBottom)">
                                      <p:cBhvr>
                                        <p:cTn id="15" dur="500"/>
                                        <p:tgtEl>
                                          <p:spTgt spid="8"/>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Bottom)">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lide(fromBottom)">
                                      <p:cBhvr>
                                        <p:cTn id="23" dur="500"/>
                                        <p:tgtEl>
                                          <p:spTgt spid="6"/>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slide(fromBottom)">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Bottom)">
                                      <p:cBhvr>
                                        <p:cTn id="31" dur="500"/>
                                        <p:tgtEl>
                                          <p:spTgt spid="7"/>
                                        </p:tgtEl>
                                      </p:cBhvr>
                                    </p:animEffect>
                                  </p:childTnLst>
                                </p:cTn>
                              </p:par>
                              <p:par>
                                <p:cTn id="32" presetID="1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lide(fromBottom)">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676400"/>
            <a:ext cx="2286000" cy="990600"/>
          </a:xfrm>
        </p:spPr>
        <p:txBody>
          <a:bodyPr/>
          <a:lstStyle/>
          <a:p>
            <a:r>
              <a:rPr lang="en-US" dirty="0"/>
              <a:t>System</a:t>
            </a:r>
          </a:p>
        </p:txBody>
      </p:sp>
      <p:sp>
        <p:nvSpPr>
          <p:cNvPr id="3" name="Content Placeholder 2"/>
          <p:cNvSpPr>
            <a:spLocks noGrp="1"/>
          </p:cNvSpPr>
          <p:nvPr>
            <p:ph sz="quarter" idx="1"/>
          </p:nvPr>
        </p:nvSpPr>
        <p:spPr>
          <a:xfrm>
            <a:off x="457200" y="4038600"/>
            <a:ext cx="8229600" cy="2118360"/>
          </a:xfrm>
        </p:spPr>
        <p:txBody>
          <a:bodyPr/>
          <a:lstStyle/>
          <a:p>
            <a:endParaRPr lang="en-US" dirty="0"/>
          </a:p>
        </p:txBody>
      </p:sp>
      <p:sp>
        <p:nvSpPr>
          <p:cNvPr id="4" name="TextBox 3"/>
          <p:cNvSpPr txBox="1"/>
          <p:nvPr/>
        </p:nvSpPr>
        <p:spPr>
          <a:xfrm>
            <a:off x="762000" y="2971800"/>
            <a:ext cx="7848600" cy="1600438"/>
          </a:xfrm>
          <a:prstGeom prst="rect">
            <a:avLst/>
          </a:prstGeom>
          <a:noFill/>
        </p:spPr>
        <p:txBody>
          <a:bodyPr wrap="square" rtlCol="0">
            <a:spAutoFit/>
          </a:bodyPr>
          <a:lstStyle/>
          <a:p>
            <a:pPr marL="457200" indent="-457200">
              <a:buFont typeface="+mj-lt"/>
              <a:buAutoNum type="arabicPeriod"/>
            </a:pPr>
            <a:r>
              <a:rPr lang="en-US" sz="2000" dirty="0"/>
              <a:t>A system can be a website, app, game software etc.</a:t>
            </a:r>
          </a:p>
          <a:p>
            <a:pPr marL="457200" indent="-457200">
              <a:buFont typeface="+mj-lt"/>
              <a:buAutoNum type="arabicPeriod"/>
            </a:pPr>
            <a:r>
              <a:rPr lang="en-US" sz="2000" dirty="0"/>
              <a:t>It is shown with a boundary in the diagram</a:t>
            </a:r>
          </a:p>
          <a:p>
            <a:pPr marL="457200" indent="-457200">
              <a:buFont typeface="+mj-lt"/>
              <a:buAutoNum type="arabicPeriod"/>
            </a:pPr>
            <a:r>
              <a:rPr lang="en-US" sz="2000" dirty="0"/>
              <a:t>A boundary rectangle is placed around the perimeter of the system to show how the actors communicate with the system. </a:t>
            </a:r>
          </a:p>
          <a:p>
            <a:endParaRPr lang="en-US" dirty="0"/>
          </a:p>
        </p:txBody>
      </p:sp>
      <p:sp>
        <p:nvSpPr>
          <p:cNvPr id="5" name="Frame 4"/>
          <p:cNvSpPr/>
          <p:nvPr/>
        </p:nvSpPr>
        <p:spPr>
          <a:xfrm>
            <a:off x="6781800" y="2362200"/>
            <a:ext cx="685800" cy="1143000"/>
          </a:xfrm>
          <a:prstGeom prst="frame">
            <a:avLst>
              <a:gd name="adj1" fmla="val 4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lide(fromBottom)">
                                      <p:cBhvr>
                                        <p:cTn id="12" dur="500"/>
                                        <p:tgtEl>
                                          <p:spTgt spid="4">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Bottom)">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slide(fromBottom)">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981200" y="152400"/>
            <a:ext cx="5105400" cy="6477000"/>
          </a:xfrm>
          <a:prstGeom prst="frame">
            <a:avLst>
              <a:gd name="adj1" fmla="val 106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p:cNvSpPr txBox="1"/>
          <p:nvPr/>
        </p:nvSpPr>
        <p:spPr>
          <a:xfrm>
            <a:off x="3581400" y="152400"/>
            <a:ext cx="1752600" cy="646331"/>
          </a:xfrm>
          <a:prstGeom prst="rect">
            <a:avLst/>
          </a:prstGeom>
          <a:solidFill>
            <a:schemeClr val="bg2">
              <a:lumMod val="90000"/>
            </a:schemeClr>
          </a:solidFill>
        </p:spPr>
        <p:txBody>
          <a:bodyPr wrap="square" rtlCol="0">
            <a:spAutoFit/>
          </a:bodyPr>
          <a:lstStyle/>
          <a:p>
            <a:pPr algn="ctr"/>
            <a:r>
              <a:rPr lang="en-US" b="1" dirty="0"/>
              <a:t>Appointment System</a:t>
            </a:r>
          </a:p>
        </p:txBody>
      </p:sp>
      <p:pic>
        <p:nvPicPr>
          <p:cNvPr id="127" name="Picture 126" descr="brac.png"/>
          <p:cNvPicPr>
            <a:picLocks noChangeAspect="1"/>
          </p:cNvPicPr>
          <p:nvPr/>
        </p:nvPicPr>
        <p:blipFill>
          <a:blip r:embed="rId2" cstate="print"/>
          <a:stretch>
            <a:fillRect/>
          </a:stretch>
        </p:blipFill>
        <p:spPr>
          <a:xfrm>
            <a:off x="7924800" y="5791200"/>
            <a:ext cx="1219200" cy="1066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slide(fromBottom)">
                                      <p:cBhvr>
                                        <p:cTn id="12"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219200"/>
            <a:ext cx="2286000" cy="990600"/>
          </a:xfrm>
        </p:spPr>
        <p:txBody>
          <a:bodyPr/>
          <a:lstStyle/>
          <a:p>
            <a:r>
              <a:rPr lang="en-US" dirty="0"/>
              <a:t>Actors</a:t>
            </a:r>
          </a:p>
        </p:txBody>
      </p:sp>
      <p:sp>
        <p:nvSpPr>
          <p:cNvPr id="4" name="TextBox 3"/>
          <p:cNvSpPr txBox="1"/>
          <p:nvPr/>
        </p:nvSpPr>
        <p:spPr>
          <a:xfrm>
            <a:off x="609600" y="2590800"/>
            <a:ext cx="7848600" cy="2831544"/>
          </a:xfrm>
          <a:prstGeom prst="rect">
            <a:avLst/>
          </a:prstGeom>
          <a:noFill/>
        </p:spPr>
        <p:txBody>
          <a:bodyPr wrap="square" rtlCol="0">
            <a:spAutoFit/>
          </a:bodyPr>
          <a:lstStyle/>
          <a:p>
            <a:pPr marL="457200" indent="-457200">
              <a:buFont typeface="+mj-lt"/>
              <a:buAutoNum type="arabicPeriod"/>
            </a:pPr>
            <a:r>
              <a:rPr lang="en-GB" altLang="en-US" sz="2000" dirty="0"/>
              <a:t>An Actor is outside or external to the system.</a:t>
            </a:r>
            <a:endParaRPr lang="en-US" sz="2000" dirty="0"/>
          </a:p>
          <a:p>
            <a:pPr marL="457200" indent="-457200">
              <a:buFont typeface="+mj-lt"/>
              <a:buAutoNum type="arabicPeriod"/>
            </a:pPr>
            <a:r>
              <a:rPr lang="en-US" sz="2000" dirty="0"/>
              <a:t>It is </a:t>
            </a:r>
            <a:r>
              <a:rPr lang="en-GB" altLang="en-US" sz="2000" dirty="0"/>
              <a:t>Represented by stick figure</a:t>
            </a:r>
          </a:p>
          <a:p>
            <a:pPr marL="457200" indent="-457200">
              <a:buFont typeface="+mj-lt"/>
              <a:buAutoNum type="arabicPeriod"/>
            </a:pPr>
            <a:r>
              <a:rPr lang="en-GB" altLang="en-US" sz="2000" dirty="0"/>
              <a:t>It is preferred to be named as a descriptive noun phrase</a:t>
            </a:r>
          </a:p>
          <a:p>
            <a:pPr marL="457200" indent="-457200">
              <a:buFont typeface="+mj-lt"/>
              <a:buAutoNum type="arabicPeriod"/>
            </a:pPr>
            <a:r>
              <a:rPr lang="en-GB" altLang="en-US" sz="2000" dirty="0"/>
              <a:t>It can be a:</a:t>
            </a:r>
          </a:p>
          <a:p>
            <a:pPr lvl="1">
              <a:buFont typeface="Arial" pitchFamily="34" charset="0"/>
              <a:buChar char="•"/>
            </a:pPr>
            <a:r>
              <a:rPr lang="en-GB" altLang="en-US" sz="2000" dirty="0"/>
              <a:t>Human</a:t>
            </a:r>
          </a:p>
          <a:p>
            <a:pPr lvl="1">
              <a:buFont typeface="Arial" pitchFamily="34" charset="0"/>
              <a:buChar char="•"/>
            </a:pPr>
            <a:r>
              <a:rPr lang="en-GB" altLang="en-US" sz="2000" dirty="0"/>
              <a:t>Peripheral device (hardware)</a:t>
            </a:r>
          </a:p>
          <a:p>
            <a:pPr lvl="1">
              <a:buFont typeface="Arial" pitchFamily="34" charset="0"/>
              <a:buChar char="•"/>
            </a:pPr>
            <a:r>
              <a:rPr lang="en-GB" altLang="en-US" sz="2000" dirty="0"/>
              <a:t>External system or subsystem</a:t>
            </a:r>
          </a:p>
          <a:p>
            <a:pPr lvl="1">
              <a:buFont typeface="Arial" pitchFamily="34" charset="0"/>
              <a:buChar char="•"/>
            </a:pPr>
            <a:r>
              <a:rPr lang="en-GB" altLang="en-US" sz="2000" dirty="0"/>
              <a:t>Time or time-based event</a:t>
            </a:r>
          </a:p>
          <a:p>
            <a:endParaRPr lang="en-US" dirty="0"/>
          </a:p>
        </p:txBody>
      </p:sp>
      <p:grpSp>
        <p:nvGrpSpPr>
          <p:cNvPr id="6" name="Group 9">
            <a:extLst>
              <a:ext uri="{FF2B5EF4-FFF2-40B4-BE49-F238E27FC236}">
                <a16:creationId xmlns:a16="http://schemas.microsoft.com/office/drawing/2014/main" id="{C37AB080-3DF1-42FE-8DB0-8B866E2ABD5A}"/>
              </a:ext>
            </a:extLst>
          </p:cNvPr>
          <p:cNvGrpSpPr>
            <a:grpSpLocks/>
          </p:cNvGrpSpPr>
          <p:nvPr/>
        </p:nvGrpSpPr>
        <p:grpSpPr bwMode="auto">
          <a:xfrm>
            <a:off x="7315200" y="2286000"/>
            <a:ext cx="533400" cy="1142999"/>
            <a:chOff x="4254" y="2630"/>
            <a:chExt cx="528" cy="1219"/>
          </a:xfrm>
        </p:grpSpPr>
        <p:sp>
          <p:nvSpPr>
            <p:cNvPr id="7" name="Line 4">
              <a:extLst>
                <a:ext uri="{FF2B5EF4-FFF2-40B4-BE49-F238E27FC236}">
                  <a16:creationId xmlns:a16="http://schemas.microsoft.com/office/drawing/2014/main" id="{2B1B794D-A6FB-482A-8E61-1F4E9038AC51}"/>
                </a:ext>
              </a:extLst>
            </p:cNvPr>
            <p:cNvSpPr>
              <a:spLocks noChangeShapeType="1"/>
            </p:cNvSpPr>
            <p:nvPr/>
          </p:nvSpPr>
          <p:spPr bwMode="auto">
            <a:xfrm>
              <a:off x="4493" y="2917"/>
              <a:ext cx="1" cy="762"/>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 name="Oval 5">
              <a:extLst>
                <a:ext uri="{FF2B5EF4-FFF2-40B4-BE49-F238E27FC236}">
                  <a16:creationId xmlns:a16="http://schemas.microsoft.com/office/drawing/2014/main" id="{9DEC7A28-3DAF-434D-8EBE-D345CDF02FDB}"/>
                </a:ext>
              </a:extLst>
            </p:cNvPr>
            <p:cNvSpPr>
              <a:spLocks noChangeArrowheads="1"/>
            </p:cNvSpPr>
            <p:nvPr/>
          </p:nvSpPr>
          <p:spPr bwMode="auto">
            <a:xfrm>
              <a:off x="4350" y="2630"/>
              <a:ext cx="303" cy="286"/>
            </a:xfrm>
            <a:prstGeom prst="ellipse">
              <a:avLst/>
            </a:prstGeom>
            <a:solidFill>
              <a:srgbClr val="D3EFC5"/>
            </a:solidFill>
            <a:ln w="39688">
              <a:solidFill>
                <a:srgbClr val="000000"/>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US" altLang="en-US"/>
            </a:p>
          </p:txBody>
        </p:sp>
        <p:sp>
          <p:nvSpPr>
            <p:cNvPr id="9" name="Line 6">
              <a:extLst>
                <a:ext uri="{FF2B5EF4-FFF2-40B4-BE49-F238E27FC236}">
                  <a16:creationId xmlns:a16="http://schemas.microsoft.com/office/drawing/2014/main" id="{6B8E7C7D-99F4-45EC-B319-4825B444731C}"/>
                </a:ext>
              </a:extLst>
            </p:cNvPr>
            <p:cNvSpPr>
              <a:spLocks noChangeShapeType="1"/>
            </p:cNvSpPr>
            <p:nvPr/>
          </p:nvSpPr>
          <p:spPr bwMode="auto">
            <a:xfrm>
              <a:off x="4254" y="3204"/>
              <a:ext cx="528" cy="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0" name="Line 7">
              <a:extLst>
                <a:ext uri="{FF2B5EF4-FFF2-40B4-BE49-F238E27FC236}">
                  <a16:creationId xmlns:a16="http://schemas.microsoft.com/office/drawing/2014/main" id="{F982FF5C-99A3-4316-BAF7-6449E7B9E678}"/>
                </a:ext>
              </a:extLst>
            </p:cNvPr>
            <p:cNvSpPr>
              <a:spLocks noChangeShapeType="1"/>
            </p:cNvSpPr>
            <p:nvPr/>
          </p:nvSpPr>
          <p:spPr bwMode="auto">
            <a:xfrm flipH="1">
              <a:off x="4308" y="3640"/>
              <a:ext cx="201" cy="191"/>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1" name="Line 8">
              <a:extLst>
                <a:ext uri="{FF2B5EF4-FFF2-40B4-BE49-F238E27FC236}">
                  <a16:creationId xmlns:a16="http://schemas.microsoft.com/office/drawing/2014/main" id="{1B4D69CE-2DC2-4EB8-AE73-4B10BD40FC7E}"/>
                </a:ext>
              </a:extLst>
            </p:cNvPr>
            <p:cNvSpPr>
              <a:spLocks noChangeShapeType="1"/>
            </p:cNvSpPr>
            <p:nvPr/>
          </p:nvSpPr>
          <p:spPr bwMode="auto">
            <a:xfrm>
              <a:off x="4493" y="3634"/>
              <a:ext cx="200" cy="21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grpSp>
      <p:pic>
        <p:nvPicPr>
          <p:cNvPr id="12" name="Picture 11" descr="brac.png"/>
          <p:cNvPicPr>
            <a:picLocks noChangeAspect="1"/>
          </p:cNvPicPr>
          <p:nvPr/>
        </p:nvPicPr>
        <p:blipFill>
          <a:blip r:embed="rId2" cstate="print"/>
          <a:stretch>
            <a:fillRect/>
          </a:stretch>
        </p:blipFill>
        <p:spPr>
          <a:xfrm>
            <a:off x="7924800" y="5791200"/>
            <a:ext cx="1219200" cy="1066800"/>
          </a:xfrm>
          <a:prstGeom prst="rect">
            <a:avLst/>
          </a:prstGeom>
        </p:spPr>
      </p:pic>
      <p:sp>
        <p:nvSpPr>
          <p:cNvPr id="13" name="TextBox 12"/>
          <p:cNvSpPr txBox="1"/>
          <p:nvPr/>
        </p:nvSpPr>
        <p:spPr>
          <a:xfrm>
            <a:off x="7010400" y="3505200"/>
            <a:ext cx="677750" cy="369332"/>
          </a:xfrm>
          <a:prstGeom prst="rect">
            <a:avLst/>
          </a:prstGeom>
          <a:noFill/>
        </p:spPr>
        <p:txBody>
          <a:bodyPr wrap="none" rtlCol="0">
            <a:spAutoFit/>
          </a:bodyPr>
          <a:lstStyle/>
          <a:p>
            <a:r>
              <a:rPr lang="en-US" b="1" strike="sngStrike" dirty="0">
                <a:solidFill>
                  <a:srgbClr val="FF0000"/>
                </a:solidFill>
              </a:rPr>
              <a:t>Alex</a:t>
            </a:r>
          </a:p>
        </p:txBody>
      </p:sp>
      <p:sp>
        <p:nvSpPr>
          <p:cNvPr id="14" name="TextBox 13"/>
          <p:cNvSpPr txBox="1"/>
          <p:nvPr/>
        </p:nvSpPr>
        <p:spPr>
          <a:xfrm>
            <a:off x="7696200" y="3505200"/>
            <a:ext cx="960071" cy="369332"/>
          </a:xfrm>
          <a:prstGeom prst="rect">
            <a:avLst/>
          </a:prstGeom>
          <a:noFill/>
        </p:spPr>
        <p:txBody>
          <a:bodyPr wrap="none" rtlCol="0">
            <a:spAutoFit/>
          </a:bodyPr>
          <a:lstStyle/>
          <a:p>
            <a:r>
              <a:rPr lang="en-US" b="1" dirty="0">
                <a:solidFill>
                  <a:srgbClr val="00B050"/>
                </a:solidFill>
              </a:rPr>
              <a:t>Patient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slide(fromBottom)">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slide(fromBottom)">
                                      <p:cBhvr>
                                        <p:cTn id="17" dur="500"/>
                                        <p:tgtEl>
                                          <p:spTgt spid="4">
                                            <p:txEl>
                                              <p:pRg st="1" end="1"/>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lide(fromBottom)">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slide(fromBottom)">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blinds(horizontal)">
                                      <p:cBhvr>
                                        <p:cTn id="35" dur="500"/>
                                        <p:tgtEl>
                                          <p:spTgt spid="1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slide(fromBottom)">
                                      <p:cBhvr>
                                        <p:cTn id="40" dur="500"/>
                                        <p:tgtEl>
                                          <p:spTgt spid="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animEffect transition="in" filter="slide(fromBottom)">
                                      <p:cBhvr>
                                        <p:cTn id="45" dur="500"/>
                                        <p:tgtEl>
                                          <p:spTgt spid="4">
                                            <p:txEl>
                                              <p:pRg st="4" end="4"/>
                                            </p:txEl>
                                          </p:spTgt>
                                        </p:tgtEl>
                                      </p:cBhvr>
                                    </p:animEffect>
                                  </p:childTnLst>
                                </p:cTn>
                              </p:par>
                              <p:par>
                                <p:cTn id="46" presetID="12" presetClass="entr" presetSubtype="4" fill="hold" nodeType="with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slide(fromBottom)">
                                      <p:cBhvr>
                                        <p:cTn id="48" dur="500"/>
                                        <p:tgtEl>
                                          <p:spTgt spid="4">
                                            <p:txEl>
                                              <p:pRg st="5" end="5"/>
                                            </p:txEl>
                                          </p:spTgt>
                                        </p:tgtEl>
                                      </p:cBhvr>
                                    </p:animEffect>
                                  </p:childTnLst>
                                </p:cTn>
                              </p:par>
                              <p:par>
                                <p:cTn id="49" presetID="12" presetClass="entr" presetSubtype="4" fill="hold"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slide(fromBottom)">
                                      <p:cBhvr>
                                        <p:cTn id="51" dur="500"/>
                                        <p:tgtEl>
                                          <p:spTgt spid="4">
                                            <p:txEl>
                                              <p:pRg st="6" end="6"/>
                                            </p:txEl>
                                          </p:spTgt>
                                        </p:tgtEl>
                                      </p:cBhvr>
                                    </p:animEffect>
                                  </p:childTnLst>
                                </p:cTn>
                              </p:par>
                              <p:par>
                                <p:cTn id="52" presetID="12" presetClass="entr" presetSubtype="4"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slide(fromBottom)">
                                      <p:cBhvr>
                                        <p:cTn id="5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537</TotalTime>
  <Words>831</Words>
  <Application>Microsoft Office PowerPoint</Application>
  <PresentationFormat>On-screen Show (4:3)</PresentationFormat>
  <Paragraphs>149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Bookman Old Style</vt:lpstr>
      <vt:lpstr>Gill Sans MT</vt:lpstr>
      <vt:lpstr>Times</vt:lpstr>
      <vt:lpstr>Wingdings</vt:lpstr>
      <vt:lpstr>Wingdings 3</vt:lpstr>
      <vt:lpstr>Origin</vt:lpstr>
      <vt:lpstr>CSE 470 – Use Case Diagram</vt:lpstr>
      <vt:lpstr>PowerPoint Presentation</vt:lpstr>
      <vt:lpstr>What is a Use Case</vt:lpstr>
      <vt:lpstr>Scenario</vt:lpstr>
      <vt:lpstr>Sample Scenario</vt:lpstr>
      <vt:lpstr>Use Case consists of 4 elements</vt:lpstr>
      <vt:lpstr>System</vt:lpstr>
      <vt:lpstr>PowerPoint Presentation</vt:lpstr>
      <vt:lpstr>Actors</vt:lpstr>
      <vt:lpstr>PowerPoint Presentation</vt:lpstr>
      <vt:lpstr>PowerPoint Presentation</vt:lpstr>
      <vt:lpstr>Use Cases</vt:lpstr>
      <vt:lpstr>Sample Scenario</vt:lpstr>
      <vt:lpstr>PowerPoint Presentation</vt:lpstr>
      <vt:lpstr>Relationships</vt:lpstr>
      <vt:lpstr>Association</vt:lpstr>
      <vt:lpstr>PowerPoint Presentation</vt:lpstr>
      <vt:lpstr>Include</vt:lpstr>
      <vt:lpstr>PowerPoint Presentation</vt:lpstr>
      <vt:lpstr>Extend</vt:lpstr>
      <vt:lpstr>PowerPoint Presentation</vt:lpstr>
      <vt:lpstr>Generalization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Rabeeb Ibrat</cp:lastModifiedBy>
  <cp:revision>90</cp:revision>
  <dcterms:created xsi:type="dcterms:W3CDTF">2020-05-26T17:53:17Z</dcterms:created>
  <dcterms:modified xsi:type="dcterms:W3CDTF">2022-06-10T18:50:07Z</dcterms:modified>
</cp:coreProperties>
</file>